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8" r:id="rId1"/>
  </p:sldMasterIdLst>
  <p:notesMasterIdLst>
    <p:notesMasterId r:id="rId35"/>
  </p:notesMasterIdLst>
  <p:sldIdLst>
    <p:sldId id="256" r:id="rId2"/>
    <p:sldId id="292" r:id="rId3"/>
    <p:sldId id="260" r:id="rId4"/>
    <p:sldId id="307" r:id="rId5"/>
    <p:sldId id="303" r:id="rId6"/>
    <p:sldId id="298" r:id="rId7"/>
    <p:sldId id="309" r:id="rId8"/>
    <p:sldId id="321" r:id="rId9"/>
    <p:sldId id="327" r:id="rId10"/>
    <p:sldId id="339" r:id="rId11"/>
    <p:sldId id="344" r:id="rId12"/>
    <p:sldId id="348" r:id="rId13"/>
    <p:sldId id="349" r:id="rId14"/>
    <p:sldId id="350" r:id="rId15"/>
    <p:sldId id="368" r:id="rId16"/>
    <p:sldId id="337" r:id="rId17"/>
    <p:sldId id="351" r:id="rId18"/>
    <p:sldId id="352" r:id="rId19"/>
    <p:sldId id="354" r:id="rId20"/>
    <p:sldId id="355" r:id="rId21"/>
    <p:sldId id="356" r:id="rId22"/>
    <p:sldId id="357" r:id="rId23"/>
    <p:sldId id="364" r:id="rId24"/>
    <p:sldId id="367" r:id="rId25"/>
    <p:sldId id="346" r:id="rId26"/>
    <p:sldId id="360" r:id="rId27"/>
    <p:sldId id="340" r:id="rId28"/>
    <p:sldId id="333" r:id="rId29"/>
    <p:sldId id="369" r:id="rId30"/>
    <p:sldId id="370" r:id="rId31"/>
    <p:sldId id="371" r:id="rId32"/>
    <p:sldId id="322" r:id="rId33"/>
    <p:sldId id="290" r:id="rId3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01" d="100"/>
          <a:sy n="101" d="100"/>
        </p:scale>
        <p:origin x="-6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RV\DOCSadv$\vbukarica\My%20Documents\FZOEU_EnU\Prezentacije\REALIZACIJA%20PRIHODA%202004.%20-%202013.%20s%20planom%20za%202014.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in_plan_2014\Po_mjesecima\REBALANS-%20Financijski%20plan%202014-po%20mjesecima_SektorEnU_FIN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'2004-2013'!$B$51</c:f>
              <c:strCache>
                <c:ptCount val="1"/>
                <c:pt idx="0">
                  <c:v>Pomoći od međunarodnih organizacija te institucija i tijela EU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'2004-2013'!$C$51:$N$51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0.41769330000000005</c:v>
                </c:pt>
                <c:pt idx="10">
                  <c:v>3.9179189999999995</c:v>
                </c:pt>
              </c:numCache>
            </c:numRef>
          </c:val>
        </c:ser>
        <c:ser>
          <c:idx val="1"/>
          <c:order val="1"/>
          <c:tx>
            <c:strRef>
              <c:f>'2004-2013'!$B$52</c:f>
              <c:strCache>
                <c:ptCount val="1"/>
                <c:pt idx="0">
                  <c:v>Ukupno pomoći iz proračuna (uključujući pomoći od proračunskih korisnika temeljem  prijenosa sredstava EU)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'2004-2013'!$C$52:$N$52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52.273659720000005</c:v>
                </c:pt>
                <c:pt idx="8">
                  <c:v>23.105613329999997</c:v>
                </c:pt>
                <c:pt idx="9">
                  <c:v>62.61298626</c:v>
                </c:pt>
                <c:pt idx="10">
                  <c:v>336.73208699999992</c:v>
                </c:pt>
              </c:numCache>
            </c:numRef>
          </c:val>
        </c:ser>
        <c:ser>
          <c:idx val="2"/>
          <c:order val="2"/>
          <c:tx>
            <c:strRef>
              <c:f>'2004-2013'!$B$53</c:f>
              <c:strCache>
                <c:ptCount val="1"/>
                <c:pt idx="0">
                  <c:v>Ukupno prihodi od imovine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'2004-2013'!$C$53:$N$53</c:f>
              <c:numCache>
                <c:formatCode>#,##0</c:formatCode>
                <c:ptCount val="11"/>
                <c:pt idx="0">
                  <c:v>0.22874207999999999</c:v>
                </c:pt>
                <c:pt idx="1">
                  <c:v>1.8071493899999997</c:v>
                </c:pt>
                <c:pt idx="2">
                  <c:v>4.1063717300000002</c:v>
                </c:pt>
                <c:pt idx="3">
                  <c:v>2.6593166199999998</c:v>
                </c:pt>
                <c:pt idx="4">
                  <c:v>2.0387532799999999</c:v>
                </c:pt>
                <c:pt idx="5">
                  <c:v>8.7929610999999994</c:v>
                </c:pt>
                <c:pt idx="6">
                  <c:v>7.435362480000002</c:v>
                </c:pt>
                <c:pt idx="7">
                  <c:v>10.85120594</c:v>
                </c:pt>
                <c:pt idx="8">
                  <c:v>13.320030290000002</c:v>
                </c:pt>
                <c:pt idx="9">
                  <c:v>15.147278899999996</c:v>
                </c:pt>
                <c:pt idx="10">
                  <c:v>15.005000000000003</c:v>
                </c:pt>
              </c:numCache>
            </c:numRef>
          </c:val>
        </c:ser>
        <c:ser>
          <c:idx val="3"/>
          <c:order val="3"/>
          <c:tx>
            <c:strRef>
              <c:f>'2004-2013'!$B$54</c:f>
              <c:strCache>
                <c:ptCount val="1"/>
                <c:pt idx="0">
                  <c:v>Ukupno prihodi temeljem Zakona o Fondu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'2004-2013'!$C$54:$N$54</c:f>
              <c:numCache>
                <c:formatCode>#,##0</c:formatCode>
                <c:ptCount val="11"/>
                <c:pt idx="0">
                  <c:v>170.51921710000002</c:v>
                </c:pt>
                <c:pt idx="1">
                  <c:v>212.73100135000001</c:v>
                </c:pt>
                <c:pt idx="2">
                  <c:v>236.16353553999997</c:v>
                </c:pt>
                <c:pt idx="3">
                  <c:v>269.39666098999999</c:v>
                </c:pt>
                <c:pt idx="4">
                  <c:v>278.06169661000001</c:v>
                </c:pt>
                <c:pt idx="5">
                  <c:v>358.00227514000005</c:v>
                </c:pt>
                <c:pt idx="6">
                  <c:v>304.78113585999989</c:v>
                </c:pt>
                <c:pt idx="7">
                  <c:v>297.72615145999981</c:v>
                </c:pt>
                <c:pt idx="8">
                  <c:v>302.98784180000001</c:v>
                </c:pt>
                <c:pt idx="9">
                  <c:v>247.68390186000002</c:v>
                </c:pt>
                <c:pt idx="10">
                  <c:v>249.5</c:v>
                </c:pt>
              </c:numCache>
            </c:numRef>
          </c:val>
        </c:ser>
        <c:ser>
          <c:idx val="4"/>
          <c:order val="4"/>
          <c:tx>
            <c:strRef>
              <c:f>'2004-2013'!$B$55</c:f>
              <c:strCache>
                <c:ptCount val="1"/>
                <c:pt idx="0">
                  <c:v>Ukupno prihodi temeljem Zakona o otpadu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'2004-2013'!$C$55:$N$55</c:f>
              <c:numCache>
                <c:formatCode>#,##0</c:formatCode>
                <c:ptCount val="11"/>
                <c:pt idx="0">
                  <c:v>0</c:v>
                </c:pt>
                <c:pt idx="1">
                  <c:v>2.7409800000000002E-2</c:v>
                </c:pt>
                <c:pt idx="2">
                  <c:v>419.01303369999999</c:v>
                </c:pt>
                <c:pt idx="3">
                  <c:v>830.76348589999998</c:v>
                </c:pt>
                <c:pt idx="4">
                  <c:v>939.78468967000026</c:v>
                </c:pt>
                <c:pt idx="5">
                  <c:v>800.2535655600002</c:v>
                </c:pt>
                <c:pt idx="6">
                  <c:v>724.15941207999992</c:v>
                </c:pt>
                <c:pt idx="7">
                  <c:v>720.3139501899999</c:v>
                </c:pt>
                <c:pt idx="8">
                  <c:v>702.48445633000017</c:v>
                </c:pt>
                <c:pt idx="9">
                  <c:v>704.90149886000017</c:v>
                </c:pt>
                <c:pt idx="10">
                  <c:v>678</c:v>
                </c:pt>
              </c:numCache>
            </c:numRef>
          </c:val>
        </c:ser>
        <c:ser>
          <c:idx val="5"/>
          <c:order val="5"/>
          <c:tx>
            <c:strRef>
              <c:f>'2004-2013'!$B$56</c:f>
              <c:strCache>
                <c:ptCount val="1"/>
                <c:pt idx="0">
                  <c:v>Ukupno prihod temeljem Zakona o zaštiti zraka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'2004-2013'!$C$56:$N$56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1.7219999999999996E-2</c:v>
                </c:pt>
                <c:pt idx="4">
                  <c:v>1.0429741799999999</c:v>
                </c:pt>
                <c:pt idx="5">
                  <c:v>0.90229128000000003</c:v>
                </c:pt>
                <c:pt idx="6">
                  <c:v>0.52168998999999983</c:v>
                </c:pt>
                <c:pt idx="7">
                  <c:v>1.5759507499999998</c:v>
                </c:pt>
                <c:pt idx="8">
                  <c:v>0.90796034999999986</c:v>
                </c:pt>
                <c:pt idx="9">
                  <c:v>0.92752223999999983</c:v>
                </c:pt>
                <c:pt idx="10">
                  <c:v>101</c:v>
                </c:pt>
              </c:numCache>
            </c:numRef>
          </c:val>
        </c:ser>
        <c:ser>
          <c:idx val="6"/>
          <c:order val="6"/>
          <c:tx>
            <c:strRef>
              <c:f>'2004-2013'!$B$57</c:f>
              <c:strCache>
                <c:ptCount val="1"/>
                <c:pt idx="0">
                  <c:v>Ukupno ostali prihodi poslovanja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'2004-2013'!$C$57:$N$57</c:f>
              <c:numCache>
                <c:formatCode>#,##0</c:formatCode>
                <c:ptCount val="11"/>
                <c:pt idx="0">
                  <c:v>1.5249999999999997</c:v>
                </c:pt>
                <c:pt idx="1">
                  <c:v>0</c:v>
                </c:pt>
                <c:pt idx="2">
                  <c:v>0.90711801999999997</c:v>
                </c:pt>
                <c:pt idx="3">
                  <c:v>0.10947125000000003</c:v>
                </c:pt>
                <c:pt idx="4">
                  <c:v>0.25869563999999995</c:v>
                </c:pt>
                <c:pt idx="5">
                  <c:v>0.62681383000000024</c:v>
                </c:pt>
                <c:pt idx="6">
                  <c:v>3.7778348500000005</c:v>
                </c:pt>
                <c:pt idx="7">
                  <c:v>8.5483560499999989</c:v>
                </c:pt>
                <c:pt idx="8">
                  <c:v>13.936955060000001</c:v>
                </c:pt>
                <c:pt idx="9">
                  <c:v>7.3628537499999993</c:v>
                </c:pt>
                <c:pt idx="10">
                  <c:v>7.0408799999999996</c:v>
                </c:pt>
              </c:numCache>
            </c:numRef>
          </c:val>
        </c:ser>
        <c:ser>
          <c:idx val="7"/>
          <c:order val="7"/>
          <c:tx>
            <c:strRef>
              <c:f>'2004-2013'!$B$58</c:f>
              <c:strCache>
                <c:ptCount val="1"/>
                <c:pt idx="0">
                  <c:v>Ukupno prihodi od prodaje nefin. imovine</c:v>
                </c:pt>
              </c:strCache>
            </c:strRef>
          </c:tx>
          <c:invertIfNegative val="0"/>
          <c:cat>
            <c:strRef>
              <c:f>'2004-2013'!$C$50:$N$50</c:f>
              <c:strCache>
                <c:ptCount val="11"/>
                <c:pt idx="0">
                  <c:v>2004.</c:v>
                </c:pt>
                <c:pt idx="1">
                  <c:v>2005.</c:v>
                </c:pt>
                <c:pt idx="2">
                  <c:v>2006.</c:v>
                </c:pt>
                <c:pt idx="3">
                  <c:v>2007.</c:v>
                </c:pt>
                <c:pt idx="4">
                  <c:v>2008.</c:v>
                </c:pt>
                <c:pt idx="5">
                  <c:v>2009.</c:v>
                </c:pt>
                <c:pt idx="6">
                  <c:v>2010.</c:v>
                </c:pt>
                <c:pt idx="7">
                  <c:v>2011.</c:v>
                </c:pt>
                <c:pt idx="8">
                  <c:v>2012.</c:v>
                </c:pt>
                <c:pt idx="9">
                  <c:v>2013.</c:v>
                </c:pt>
                <c:pt idx="10">
                  <c:v>PLAN 2014.</c:v>
                </c:pt>
              </c:strCache>
            </c:strRef>
          </c:cat>
          <c:val>
            <c:numRef>
              <c:f>'2004-2013'!$C$58:$N$58</c:f>
              <c:numCache>
                <c:formatCode>#,##0</c:formatCode>
                <c:ptCount val="11"/>
                <c:pt idx="0">
                  <c:v>0</c:v>
                </c:pt>
                <c:pt idx="1">
                  <c:v>0.17100000000000001</c:v>
                </c:pt>
                <c:pt idx="2">
                  <c:v>0.13578599999999999</c:v>
                </c:pt>
                <c:pt idx="3">
                  <c:v>6.6685330000000001E-2</c:v>
                </c:pt>
                <c:pt idx="4">
                  <c:v>2.7000000000000006E-4</c:v>
                </c:pt>
                <c:pt idx="5">
                  <c:v>0</c:v>
                </c:pt>
                <c:pt idx="6">
                  <c:v>2.5636370000000002E-2</c:v>
                </c:pt>
                <c:pt idx="7">
                  <c:v>0</c:v>
                </c:pt>
                <c:pt idx="8">
                  <c:v>0.22383579000000001</c:v>
                </c:pt>
                <c:pt idx="9">
                  <c:v>3.3083200000000009E-3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70735744"/>
        <c:axId val="70760320"/>
      </c:barChart>
      <c:catAx>
        <c:axId val="70735744"/>
        <c:scaling>
          <c:orientation val="minMax"/>
        </c:scaling>
        <c:delete val="0"/>
        <c:axPos val="b"/>
        <c:majorTickMark val="none"/>
        <c:minorTickMark val="none"/>
        <c:tickLblPos val="nextTo"/>
        <c:crossAx val="70760320"/>
        <c:crosses val="autoZero"/>
        <c:auto val="1"/>
        <c:lblAlgn val="ctr"/>
        <c:lblOffset val="100"/>
        <c:noMultiLvlLbl val="0"/>
      </c:catAx>
      <c:valAx>
        <c:axId val="707603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hr-HR" sz="1100"/>
                  <a:t>milijuna   </a:t>
                </a:r>
                <a:r>
                  <a:rPr lang="en-US" sz="1100"/>
                  <a:t>kn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crossAx val="707357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5070862147392425E-2"/>
          <c:y val="0.61890412292120345"/>
          <c:w val="0.84686567844662963"/>
          <c:h val="0.37079567066914842"/>
        </c:manualLayout>
      </c:layout>
      <c:overlay val="0"/>
      <c:txPr>
        <a:bodyPr/>
        <a:lstStyle/>
        <a:p>
          <a:pPr>
            <a:defRPr sz="1000">
              <a:latin typeface="Cambria" panose="020405030504060302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'Sektor EnU'!$B$66:$B$80</c:f>
              <c:strCache>
                <c:ptCount val="15"/>
                <c:pt idx="0">
                  <c:v>Nacionalni energetski programi</c:v>
                </c:pt>
                <c:pt idx="1">
                  <c:v>OIE</c:v>
                </c:pt>
                <c:pt idx="2">
                  <c:v>Održiva gradnja</c:v>
                </c:pt>
                <c:pt idx="3">
                  <c:v>Čisti transport</c:v>
                </c:pt>
                <c:pt idx="4">
                  <c:v>Obrazovne, istraživačke i razvojne aktivnosti</c:v>
                </c:pt>
                <c:pt idx="5">
                  <c:v>Ostali programi </c:v>
                </c:pt>
                <c:pt idx="6">
                  <c:v>Višestambene zgrade - obnova</c:v>
                </c:pt>
                <c:pt idx="7">
                  <c:v>Višestambene zgrade - dokumentacija </c:v>
                </c:pt>
                <c:pt idx="8">
                  <c:v>Javne zgrade - obnova</c:v>
                </c:pt>
                <c:pt idx="9">
                  <c:v>Javne zgrade - dokumentacija</c:v>
                </c:pt>
                <c:pt idx="10">
                  <c:v>Energetski pregledi i certifikati</c:v>
                </c:pt>
                <c:pt idx="11">
                  <c:v>Aktivnosti na lokalnoj i nacionalnoj razini</c:v>
                </c:pt>
                <c:pt idx="12">
                  <c:v>Nacionalna energetska politika</c:v>
                </c:pt>
                <c:pt idx="13">
                  <c:v>Međunarodna suradnja</c:v>
                </c:pt>
                <c:pt idx="14">
                  <c:v>Informiranje i edukacija</c:v>
                </c:pt>
              </c:strCache>
            </c:strRef>
          </c:cat>
          <c:val>
            <c:numRef>
              <c:f>'Sektor EnU'!$C$66:$C$80</c:f>
              <c:numCache>
                <c:formatCode>#,##0.00</c:formatCode>
                <c:ptCount val="15"/>
                <c:pt idx="0">
                  <c:v>42455489.710000008</c:v>
                </c:pt>
                <c:pt idx="1">
                  <c:v>18698365.99400001</c:v>
                </c:pt>
                <c:pt idx="2">
                  <c:v>44501395.300000012</c:v>
                </c:pt>
                <c:pt idx="3">
                  <c:v>7606366.0700000003</c:v>
                </c:pt>
                <c:pt idx="4">
                  <c:v>5062495.47</c:v>
                </c:pt>
                <c:pt idx="5">
                  <c:v>1378726.3</c:v>
                </c:pt>
                <c:pt idx="6">
                  <c:v>15000000</c:v>
                </c:pt>
                <c:pt idx="7">
                  <c:v>5000000</c:v>
                </c:pt>
                <c:pt idx="8">
                  <c:v>30000000</c:v>
                </c:pt>
                <c:pt idx="9">
                  <c:v>3500000</c:v>
                </c:pt>
                <c:pt idx="10">
                  <c:v>12942737.82</c:v>
                </c:pt>
                <c:pt idx="11">
                  <c:v>5000000</c:v>
                </c:pt>
                <c:pt idx="12">
                  <c:v>3300000</c:v>
                </c:pt>
                <c:pt idx="13">
                  <c:v>3348000</c:v>
                </c:pt>
                <c:pt idx="14">
                  <c:v>3400000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253340864890683"/>
          <c:y val="3.1817804087578401E-2"/>
          <c:w val="0.36591146376322614"/>
          <c:h val="0.9363643918248431"/>
        </c:manualLayout>
      </c:layout>
      <c:overlay val="0"/>
      <c:txPr>
        <a:bodyPr/>
        <a:lstStyle/>
        <a:p>
          <a:pPr>
            <a:defRPr sz="1050"/>
          </a:pPr>
          <a:endParaRPr lang="sr-Latn-R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3A1E3C-6EEE-4663-8989-F1A227E4FE8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716F02A-5AC9-4AC6-A37F-C1CD6AD0D8B0}">
      <dgm:prSet phldrT="[Tekst]" custT="1"/>
      <dgm:spPr/>
      <dgm:t>
        <a:bodyPr/>
        <a:lstStyle/>
        <a:p>
          <a:r>
            <a:rPr lang="hr-HR" sz="2400" b="1" dirty="0" smtClean="0"/>
            <a:t>Javni natječaj</a:t>
          </a:r>
          <a:endParaRPr lang="hr-HR" sz="2400" b="1" dirty="0"/>
        </a:p>
      </dgm:t>
    </dgm:pt>
    <dgm:pt modelId="{E75CBF40-03EF-4C6C-896E-41F9F6223368}" type="parTrans" cxnId="{436FB443-A279-4359-821F-66E492CBB6D7}">
      <dgm:prSet/>
      <dgm:spPr/>
      <dgm:t>
        <a:bodyPr/>
        <a:lstStyle/>
        <a:p>
          <a:endParaRPr lang="hr-HR"/>
        </a:p>
      </dgm:t>
    </dgm:pt>
    <dgm:pt modelId="{7109BCC5-0214-4700-AF12-7ACD22F6DAF9}" type="sibTrans" cxnId="{436FB443-A279-4359-821F-66E492CBB6D7}">
      <dgm:prSet/>
      <dgm:spPr/>
      <dgm:t>
        <a:bodyPr/>
        <a:lstStyle/>
        <a:p>
          <a:endParaRPr lang="hr-HR"/>
        </a:p>
      </dgm:t>
    </dgm:pt>
    <dgm:pt modelId="{0FBAD8E5-663E-428F-A19A-CD5CEE43BF71}">
      <dgm:prSet phldrT="[Tekst]" custT="1"/>
      <dgm:spPr/>
      <dgm:t>
        <a:bodyPr/>
        <a:lstStyle/>
        <a:p>
          <a:r>
            <a:rPr lang="hr-HR" sz="1800" dirty="0" smtClean="0"/>
            <a:t>Otvoren do 60 dana</a:t>
          </a:r>
          <a:endParaRPr lang="hr-HR" sz="1800" dirty="0"/>
        </a:p>
      </dgm:t>
    </dgm:pt>
    <dgm:pt modelId="{24DC7ECA-E037-47A7-BD28-0E2FA6341040}" type="parTrans" cxnId="{59CA556D-0AD7-423B-B9F8-FB0D75CC2FE1}">
      <dgm:prSet/>
      <dgm:spPr/>
      <dgm:t>
        <a:bodyPr/>
        <a:lstStyle/>
        <a:p>
          <a:endParaRPr lang="hr-HR"/>
        </a:p>
      </dgm:t>
    </dgm:pt>
    <dgm:pt modelId="{F56CB8E2-66CD-41CD-9ACB-99C96A9D73F5}" type="sibTrans" cxnId="{59CA556D-0AD7-423B-B9F8-FB0D75CC2FE1}">
      <dgm:prSet/>
      <dgm:spPr/>
      <dgm:t>
        <a:bodyPr/>
        <a:lstStyle/>
        <a:p>
          <a:endParaRPr lang="hr-HR"/>
        </a:p>
      </dgm:t>
    </dgm:pt>
    <dgm:pt modelId="{057A420E-CEAB-42F2-94CB-4BC046324E26}">
      <dgm:prSet phldrT="[Tekst]" custT="1"/>
      <dgm:spPr/>
      <dgm:t>
        <a:bodyPr/>
        <a:lstStyle/>
        <a:p>
          <a:r>
            <a:rPr lang="hr-HR" sz="2000" b="1" dirty="0" smtClean="0"/>
            <a:t>Javni poziv </a:t>
          </a:r>
        </a:p>
        <a:p>
          <a:r>
            <a:rPr lang="hr-HR" sz="2000" b="1" dirty="0" smtClean="0"/>
            <a:t>za neposredno sufinanciranje</a:t>
          </a:r>
          <a:endParaRPr lang="hr-HR" sz="2000" b="1" dirty="0"/>
        </a:p>
      </dgm:t>
    </dgm:pt>
    <dgm:pt modelId="{F6017513-5940-4817-ABA2-0EF7E9FF8A7C}" type="parTrans" cxnId="{BD680D48-A7EE-4049-8F14-17521924DD18}">
      <dgm:prSet/>
      <dgm:spPr/>
      <dgm:t>
        <a:bodyPr/>
        <a:lstStyle/>
        <a:p>
          <a:endParaRPr lang="hr-HR"/>
        </a:p>
      </dgm:t>
    </dgm:pt>
    <dgm:pt modelId="{A25A1149-4CCD-485C-8290-CC4CC162906E}" type="sibTrans" cxnId="{BD680D48-A7EE-4049-8F14-17521924DD18}">
      <dgm:prSet/>
      <dgm:spPr/>
      <dgm:t>
        <a:bodyPr/>
        <a:lstStyle/>
        <a:p>
          <a:endParaRPr lang="hr-HR"/>
        </a:p>
      </dgm:t>
    </dgm:pt>
    <dgm:pt modelId="{D0E2AA79-D3C3-475B-BA86-05FC037A7689}">
      <dgm:prSet phldrT="[Tekst]" custT="1"/>
      <dgm:spPr/>
      <dgm:t>
        <a:bodyPr/>
        <a:lstStyle/>
        <a:p>
          <a:r>
            <a:rPr lang="hr-HR" sz="1800" dirty="0" smtClean="0"/>
            <a:t>Otvoren tijekom kalendarske godine, do isteka sredstava</a:t>
          </a:r>
          <a:endParaRPr lang="hr-HR" sz="1800" dirty="0"/>
        </a:p>
      </dgm:t>
    </dgm:pt>
    <dgm:pt modelId="{05C3B7A7-8F66-4BCE-A686-505F1C4CA917}" type="parTrans" cxnId="{DEB86D07-ED1B-49EF-B663-6EAC1DB8AEB5}">
      <dgm:prSet/>
      <dgm:spPr/>
      <dgm:t>
        <a:bodyPr/>
        <a:lstStyle/>
        <a:p>
          <a:endParaRPr lang="hr-HR"/>
        </a:p>
      </dgm:t>
    </dgm:pt>
    <dgm:pt modelId="{1F03F0DE-7BEB-4F16-AE0A-29C1A7FB80A0}" type="sibTrans" cxnId="{DEB86D07-ED1B-49EF-B663-6EAC1DB8AEB5}">
      <dgm:prSet/>
      <dgm:spPr/>
      <dgm:t>
        <a:bodyPr/>
        <a:lstStyle/>
        <a:p>
          <a:endParaRPr lang="hr-HR"/>
        </a:p>
      </dgm:t>
    </dgm:pt>
    <dgm:pt modelId="{22941B24-3D7C-4662-B14B-44F9407645F2}">
      <dgm:prSet phldrT="[Tekst]" custT="1"/>
      <dgm:spPr/>
      <dgm:t>
        <a:bodyPr/>
        <a:lstStyle/>
        <a:p>
          <a:r>
            <a:rPr lang="hr-HR" sz="1800" dirty="0" smtClean="0"/>
            <a:t>Donošenje Odluke do 45 dana</a:t>
          </a:r>
          <a:endParaRPr lang="hr-HR" sz="1800" dirty="0"/>
        </a:p>
      </dgm:t>
    </dgm:pt>
    <dgm:pt modelId="{D57E89C3-6A67-47A0-B39E-E95193EF3F5F}" type="parTrans" cxnId="{35C6038A-07D6-4B13-BE4F-7CB9C6CCCBF2}">
      <dgm:prSet/>
      <dgm:spPr/>
      <dgm:t>
        <a:bodyPr/>
        <a:lstStyle/>
        <a:p>
          <a:endParaRPr lang="hr-HR"/>
        </a:p>
      </dgm:t>
    </dgm:pt>
    <dgm:pt modelId="{22006868-6E8C-46AC-A763-9E042F78175A}" type="sibTrans" cxnId="{35C6038A-07D6-4B13-BE4F-7CB9C6CCCBF2}">
      <dgm:prSet/>
      <dgm:spPr/>
      <dgm:t>
        <a:bodyPr/>
        <a:lstStyle/>
        <a:p>
          <a:endParaRPr lang="hr-HR"/>
        </a:p>
      </dgm:t>
    </dgm:pt>
    <dgm:pt modelId="{926BD93C-8F6D-41F5-A8FF-63330292F5A6}">
      <dgm:prSet phldrT="[Tekst]" custT="1"/>
      <dgm:spPr/>
      <dgm:t>
        <a:bodyPr/>
        <a:lstStyle/>
        <a:p>
          <a:r>
            <a:rPr lang="hr-HR" sz="1800" dirty="0" smtClean="0"/>
            <a:t>Jednostavni projekti                         (bez potrebe za rangiranjem)</a:t>
          </a:r>
          <a:endParaRPr lang="hr-HR" sz="1800" dirty="0"/>
        </a:p>
      </dgm:t>
    </dgm:pt>
    <dgm:pt modelId="{C2B67AAE-70A6-468F-A991-B7B6E8E2C9D9}" type="parTrans" cxnId="{987D5C8C-F537-4B0D-8134-89E74707D3D8}">
      <dgm:prSet/>
      <dgm:spPr/>
      <dgm:t>
        <a:bodyPr/>
        <a:lstStyle/>
        <a:p>
          <a:endParaRPr lang="hr-HR"/>
        </a:p>
      </dgm:t>
    </dgm:pt>
    <dgm:pt modelId="{B2F47574-E02E-4A72-AEE4-8512C4B888F3}" type="sibTrans" cxnId="{987D5C8C-F537-4B0D-8134-89E74707D3D8}">
      <dgm:prSet/>
      <dgm:spPr/>
      <dgm:t>
        <a:bodyPr/>
        <a:lstStyle/>
        <a:p>
          <a:endParaRPr lang="hr-HR"/>
        </a:p>
      </dgm:t>
    </dgm:pt>
    <dgm:pt modelId="{78254123-E750-4CD8-A566-8E3E847B8A9B}">
      <dgm:prSet phldrT="[Tekst]" custT="1"/>
      <dgm:spPr/>
      <dgm:t>
        <a:bodyPr/>
        <a:lstStyle/>
        <a:p>
          <a:r>
            <a:rPr lang="hr-HR" sz="1800" dirty="0" smtClean="0"/>
            <a:t>Sredstva se dodjeljuju redoslijedom zaprimanja zahtjeva.      </a:t>
          </a:r>
          <a:endParaRPr lang="hr-HR" sz="1800" dirty="0"/>
        </a:p>
      </dgm:t>
    </dgm:pt>
    <dgm:pt modelId="{48300C49-441E-4329-84E9-797DB66DB524}" type="parTrans" cxnId="{B90DD0C1-78C3-4ED8-A577-20FB8946D9B9}">
      <dgm:prSet/>
      <dgm:spPr/>
      <dgm:t>
        <a:bodyPr/>
        <a:lstStyle/>
        <a:p>
          <a:endParaRPr lang="hr-HR"/>
        </a:p>
      </dgm:t>
    </dgm:pt>
    <dgm:pt modelId="{F6321A1A-3AFF-4C38-8122-A3603E814354}" type="sibTrans" cxnId="{B90DD0C1-78C3-4ED8-A577-20FB8946D9B9}">
      <dgm:prSet/>
      <dgm:spPr/>
      <dgm:t>
        <a:bodyPr/>
        <a:lstStyle/>
        <a:p>
          <a:endParaRPr lang="hr-HR"/>
        </a:p>
      </dgm:t>
    </dgm:pt>
    <dgm:pt modelId="{D4CC6B5E-035F-43B8-9637-B1791C8B1FB1}">
      <dgm:prSet phldrT="[Tekst]"/>
      <dgm:spPr/>
      <dgm:t>
        <a:bodyPr/>
        <a:lstStyle/>
        <a:p>
          <a:endParaRPr lang="hr-HR" sz="2000" dirty="0"/>
        </a:p>
      </dgm:t>
    </dgm:pt>
    <dgm:pt modelId="{3029FFCB-D20F-4C79-87DE-6B847FD5DB8B}" type="parTrans" cxnId="{7E703865-C1CC-486E-9D7B-A1BC131B7F4B}">
      <dgm:prSet/>
      <dgm:spPr/>
      <dgm:t>
        <a:bodyPr/>
        <a:lstStyle/>
        <a:p>
          <a:endParaRPr lang="hr-HR"/>
        </a:p>
      </dgm:t>
    </dgm:pt>
    <dgm:pt modelId="{8AF833F0-88E4-4587-B177-D599D3393672}" type="sibTrans" cxnId="{7E703865-C1CC-486E-9D7B-A1BC131B7F4B}">
      <dgm:prSet/>
      <dgm:spPr/>
      <dgm:t>
        <a:bodyPr/>
        <a:lstStyle/>
        <a:p>
          <a:endParaRPr lang="hr-HR"/>
        </a:p>
      </dgm:t>
    </dgm:pt>
    <dgm:pt modelId="{CDB7E22C-B48C-4A26-9CF5-51005BFA6B56}">
      <dgm:prSet phldrT="[Tekst]"/>
      <dgm:spPr/>
      <dgm:t>
        <a:bodyPr/>
        <a:lstStyle/>
        <a:p>
          <a:endParaRPr lang="hr-HR" sz="2000" dirty="0"/>
        </a:p>
      </dgm:t>
    </dgm:pt>
    <dgm:pt modelId="{86CBE300-BBC7-4D85-9D65-5400DBE2781E}" type="parTrans" cxnId="{EAD0BE10-463F-4FAE-8FBB-2394C7347D5A}">
      <dgm:prSet/>
      <dgm:spPr/>
      <dgm:t>
        <a:bodyPr/>
        <a:lstStyle/>
        <a:p>
          <a:endParaRPr lang="hr-HR"/>
        </a:p>
      </dgm:t>
    </dgm:pt>
    <dgm:pt modelId="{EBF126BF-5210-45F8-B267-A2EE0174C7AF}" type="sibTrans" cxnId="{EAD0BE10-463F-4FAE-8FBB-2394C7347D5A}">
      <dgm:prSet/>
      <dgm:spPr/>
      <dgm:t>
        <a:bodyPr/>
        <a:lstStyle/>
        <a:p>
          <a:endParaRPr lang="hr-HR"/>
        </a:p>
      </dgm:t>
    </dgm:pt>
    <dgm:pt modelId="{24BAE916-A80F-4832-8655-A5D7CE572217}">
      <dgm:prSet phldrT="[Tekst]" custT="1"/>
      <dgm:spPr/>
      <dgm:t>
        <a:bodyPr/>
        <a:lstStyle/>
        <a:p>
          <a:r>
            <a:rPr lang="hr-HR" sz="1800" dirty="0" smtClean="0"/>
            <a:t>Složeniji projekti</a:t>
          </a:r>
          <a:endParaRPr lang="hr-HR" sz="1800" dirty="0"/>
        </a:p>
      </dgm:t>
    </dgm:pt>
    <dgm:pt modelId="{63DD9E75-5477-493E-BA7C-931B812209FF}" type="parTrans" cxnId="{B421A705-B94D-43CC-87A8-3FF4BBEEB0BE}">
      <dgm:prSet/>
      <dgm:spPr/>
      <dgm:t>
        <a:bodyPr/>
        <a:lstStyle/>
        <a:p>
          <a:endParaRPr lang="hr-HR"/>
        </a:p>
      </dgm:t>
    </dgm:pt>
    <dgm:pt modelId="{382D72AA-D3D1-4325-9B14-B096FA125D38}" type="sibTrans" cxnId="{B421A705-B94D-43CC-87A8-3FF4BBEEB0BE}">
      <dgm:prSet/>
      <dgm:spPr/>
      <dgm:t>
        <a:bodyPr/>
        <a:lstStyle/>
        <a:p>
          <a:endParaRPr lang="hr-HR"/>
        </a:p>
      </dgm:t>
    </dgm:pt>
    <dgm:pt modelId="{EE64210C-BCEB-4FCF-B782-3F778B4665B7}">
      <dgm:prSet phldrT="[Tekst]" custT="1"/>
      <dgm:spPr/>
      <dgm:t>
        <a:bodyPr/>
        <a:lstStyle/>
        <a:p>
          <a:r>
            <a:rPr lang="hr-HR" sz="1800" dirty="0" smtClean="0"/>
            <a:t>Sredstva se dodjeljuju kvalitetnijim projektima</a:t>
          </a:r>
          <a:endParaRPr lang="hr-HR" sz="1800" dirty="0"/>
        </a:p>
      </dgm:t>
    </dgm:pt>
    <dgm:pt modelId="{EAF676BD-3F49-40E8-9401-5EA7C29492ED}" type="parTrans" cxnId="{C6385C47-2D5E-4A56-8788-A84C862FBA3A}">
      <dgm:prSet/>
      <dgm:spPr/>
      <dgm:t>
        <a:bodyPr/>
        <a:lstStyle/>
        <a:p>
          <a:endParaRPr lang="hr-HR"/>
        </a:p>
      </dgm:t>
    </dgm:pt>
    <dgm:pt modelId="{6B0292E5-2148-4176-A4CE-FC77857C82C4}" type="sibTrans" cxnId="{C6385C47-2D5E-4A56-8788-A84C862FBA3A}">
      <dgm:prSet/>
      <dgm:spPr/>
      <dgm:t>
        <a:bodyPr/>
        <a:lstStyle/>
        <a:p>
          <a:endParaRPr lang="hr-HR"/>
        </a:p>
      </dgm:t>
    </dgm:pt>
    <dgm:pt modelId="{B86E7CBB-F68C-45C3-B7BA-E126A239F2C0}">
      <dgm:prSet phldrT="[Tekst]" custT="1"/>
      <dgm:spPr/>
      <dgm:t>
        <a:bodyPr/>
        <a:lstStyle/>
        <a:p>
          <a:r>
            <a:rPr lang="hr-HR" sz="1800" dirty="0" smtClean="0"/>
            <a:t>Rad Povjerenstva i donošenje odluke Upravnog odbora do 75 dana</a:t>
          </a:r>
          <a:endParaRPr lang="hr-HR" sz="1800" dirty="0"/>
        </a:p>
      </dgm:t>
    </dgm:pt>
    <dgm:pt modelId="{4FC458FC-F0FF-4841-96DA-68BE0B85588F}" type="parTrans" cxnId="{6C1D94BC-F653-41AE-8892-05523ACCA02B}">
      <dgm:prSet/>
      <dgm:spPr/>
      <dgm:t>
        <a:bodyPr/>
        <a:lstStyle/>
        <a:p>
          <a:endParaRPr lang="hr-HR"/>
        </a:p>
      </dgm:t>
    </dgm:pt>
    <dgm:pt modelId="{4BF40DAC-2A64-4935-8757-604E56691842}" type="sibTrans" cxnId="{6C1D94BC-F653-41AE-8892-05523ACCA02B}">
      <dgm:prSet/>
      <dgm:spPr/>
      <dgm:t>
        <a:bodyPr/>
        <a:lstStyle/>
        <a:p>
          <a:endParaRPr lang="hr-HR"/>
        </a:p>
      </dgm:t>
    </dgm:pt>
    <dgm:pt modelId="{A0E9A673-67F6-4535-800C-4F0D288D3F4D}">
      <dgm:prSet phldrT="[Tekst]" custT="1"/>
      <dgm:spPr/>
      <dgm:t>
        <a:bodyPr/>
        <a:lstStyle/>
        <a:p>
          <a:endParaRPr lang="hr-HR" sz="1800" dirty="0"/>
        </a:p>
      </dgm:t>
    </dgm:pt>
    <dgm:pt modelId="{06F0E081-C8D1-4BE4-9EC5-A8C605AF1C25}" type="parTrans" cxnId="{66913D08-7C38-4F41-BE56-03FF510D1C5B}">
      <dgm:prSet/>
      <dgm:spPr/>
      <dgm:t>
        <a:bodyPr/>
        <a:lstStyle/>
        <a:p>
          <a:endParaRPr lang="hr-HR"/>
        </a:p>
      </dgm:t>
    </dgm:pt>
    <dgm:pt modelId="{80577793-BEA4-42BD-BBB5-254CE5804139}" type="sibTrans" cxnId="{66913D08-7C38-4F41-BE56-03FF510D1C5B}">
      <dgm:prSet/>
      <dgm:spPr/>
      <dgm:t>
        <a:bodyPr/>
        <a:lstStyle/>
        <a:p>
          <a:endParaRPr lang="hr-HR"/>
        </a:p>
      </dgm:t>
    </dgm:pt>
    <dgm:pt modelId="{ED5DFB24-F4CD-4797-BCEA-5FD97F0CF55B}">
      <dgm:prSet phldrT="[Tekst]" custT="1"/>
      <dgm:spPr/>
      <dgm:t>
        <a:bodyPr/>
        <a:lstStyle/>
        <a:p>
          <a:endParaRPr lang="hr-HR" sz="1800" dirty="0"/>
        </a:p>
      </dgm:t>
    </dgm:pt>
    <dgm:pt modelId="{C96F1E79-4DBD-4690-95B9-7EFA999D7677}" type="parTrans" cxnId="{29EFCF99-B46A-4B84-A6F8-124B1F3A0054}">
      <dgm:prSet/>
      <dgm:spPr/>
      <dgm:t>
        <a:bodyPr/>
        <a:lstStyle/>
        <a:p>
          <a:endParaRPr lang="hr-HR"/>
        </a:p>
      </dgm:t>
    </dgm:pt>
    <dgm:pt modelId="{14CD56DC-3A38-4112-AE51-E7DCD9EF61D2}" type="sibTrans" cxnId="{29EFCF99-B46A-4B84-A6F8-124B1F3A0054}">
      <dgm:prSet/>
      <dgm:spPr/>
      <dgm:t>
        <a:bodyPr/>
        <a:lstStyle/>
        <a:p>
          <a:endParaRPr lang="hr-HR"/>
        </a:p>
      </dgm:t>
    </dgm:pt>
    <dgm:pt modelId="{F0432AC2-DECA-4019-997F-D7545845BAD5}">
      <dgm:prSet phldrT="[Tekst]" custT="1"/>
      <dgm:spPr/>
      <dgm:t>
        <a:bodyPr/>
        <a:lstStyle/>
        <a:p>
          <a:endParaRPr lang="hr-HR" sz="1800" dirty="0"/>
        </a:p>
      </dgm:t>
    </dgm:pt>
    <dgm:pt modelId="{9295F930-04AB-4195-9077-584CD6252A25}" type="parTrans" cxnId="{92B80C7A-F4EB-4D0D-8F03-1E0DC3CD5FC8}">
      <dgm:prSet/>
      <dgm:spPr/>
      <dgm:t>
        <a:bodyPr/>
        <a:lstStyle/>
        <a:p>
          <a:endParaRPr lang="hr-HR"/>
        </a:p>
      </dgm:t>
    </dgm:pt>
    <dgm:pt modelId="{FD608116-74A9-4AA0-975D-48039F548120}" type="sibTrans" cxnId="{92B80C7A-F4EB-4D0D-8F03-1E0DC3CD5FC8}">
      <dgm:prSet/>
      <dgm:spPr/>
      <dgm:t>
        <a:bodyPr/>
        <a:lstStyle/>
        <a:p>
          <a:endParaRPr lang="hr-HR"/>
        </a:p>
      </dgm:t>
    </dgm:pt>
    <dgm:pt modelId="{7E1F9EEC-FC23-4FC8-AE97-20D0242BDE19}">
      <dgm:prSet phldrT="[Tekst]" custT="1"/>
      <dgm:spPr/>
      <dgm:t>
        <a:bodyPr/>
        <a:lstStyle/>
        <a:p>
          <a:endParaRPr lang="hr-HR" sz="1800" dirty="0"/>
        </a:p>
      </dgm:t>
    </dgm:pt>
    <dgm:pt modelId="{F1A90C2D-179F-4B52-919F-B3F329CD36D1}" type="parTrans" cxnId="{CF529DF6-BAA8-434C-9EEF-59A1D9DC2DB5}">
      <dgm:prSet/>
      <dgm:spPr/>
      <dgm:t>
        <a:bodyPr/>
        <a:lstStyle/>
        <a:p>
          <a:endParaRPr lang="hr-HR"/>
        </a:p>
      </dgm:t>
    </dgm:pt>
    <dgm:pt modelId="{1FD41B7A-6560-479F-951D-6FCFC8CCEB48}" type="sibTrans" cxnId="{CF529DF6-BAA8-434C-9EEF-59A1D9DC2DB5}">
      <dgm:prSet/>
      <dgm:spPr/>
      <dgm:t>
        <a:bodyPr/>
        <a:lstStyle/>
        <a:p>
          <a:endParaRPr lang="hr-HR"/>
        </a:p>
      </dgm:t>
    </dgm:pt>
    <dgm:pt modelId="{7CE4120A-99CC-4326-92E9-686F30F5C2AC}">
      <dgm:prSet phldrT="[Tekst]" custT="1"/>
      <dgm:spPr/>
      <dgm:t>
        <a:bodyPr/>
        <a:lstStyle/>
        <a:p>
          <a:endParaRPr lang="hr-HR" sz="1800" dirty="0"/>
        </a:p>
      </dgm:t>
    </dgm:pt>
    <dgm:pt modelId="{92A3776B-F809-4DC3-8DA2-4CE0BB6E7B23}" type="parTrans" cxnId="{F6BECDDC-E1C8-430C-87B0-AC13C5FE9711}">
      <dgm:prSet/>
      <dgm:spPr/>
      <dgm:t>
        <a:bodyPr/>
        <a:lstStyle/>
        <a:p>
          <a:endParaRPr lang="hr-HR"/>
        </a:p>
      </dgm:t>
    </dgm:pt>
    <dgm:pt modelId="{18C8BFD0-1E15-4D3B-B2C9-176D5A30EF4D}" type="sibTrans" cxnId="{F6BECDDC-E1C8-430C-87B0-AC13C5FE9711}">
      <dgm:prSet/>
      <dgm:spPr/>
      <dgm:t>
        <a:bodyPr/>
        <a:lstStyle/>
        <a:p>
          <a:endParaRPr lang="hr-HR"/>
        </a:p>
      </dgm:t>
    </dgm:pt>
    <dgm:pt modelId="{645FB288-3C2D-4656-8AA6-4DC68246B6C9}">
      <dgm:prSet phldrT="[Tekst]" custT="1"/>
      <dgm:spPr/>
      <dgm:t>
        <a:bodyPr/>
        <a:lstStyle/>
        <a:p>
          <a:endParaRPr lang="hr-HR" sz="1800" dirty="0"/>
        </a:p>
      </dgm:t>
    </dgm:pt>
    <dgm:pt modelId="{F319366C-CCE4-488E-B5CD-047DBA6E6AAC}" type="parTrans" cxnId="{8F9C4C2C-4E9B-4065-AF58-6D2C0F378AA8}">
      <dgm:prSet/>
      <dgm:spPr/>
      <dgm:t>
        <a:bodyPr/>
        <a:lstStyle/>
        <a:p>
          <a:endParaRPr lang="hr-HR"/>
        </a:p>
      </dgm:t>
    </dgm:pt>
    <dgm:pt modelId="{585816AA-7B3F-4CFC-AF19-89F5128AD5F1}" type="sibTrans" cxnId="{8F9C4C2C-4E9B-4065-AF58-6D2C0F378AA8}">
      <dgm:prSet/>
      <dgm:spPr/>
      <dgm:t>
        <a:bodyPr/>
        <a:lstStyle/>
        <a:p>
          <a:endParaRPr lang="hr-HR"/>
        </a:p>
      </dgm:t>
    </dgm:pt>
    <dgm:pt modelId="{ADEFA060-89B9-48F4-BA3D-3C09FD8FC99C}">
      <dgm:prSet phldrT="[Tekst]" custT="1"/>
      <dgm:spPr/>
      <dgm:t>
        <a:bodyPr/>
        <a:lstStyle/>
        <a:p>
          <a:endParaRPr lang="hr-HR" sz="1800" dirty="0"/>
        </a:p>
      </dgm:t>
    </dgm:pt>
    <dgm:pt modelId="{256D7B16-773F-4873-8D08-2BE52CC6CFFB}" type="parTrans" cxnId="{97175AA4-3442-423B-BFD9-7033CB83F1B1}">
      <dgm:prSet/>
      <dgm:spPr/>
      <dgm:t>
        <a:bodyPr/>
        <a:lstStyle/>
        <a:p>
          <a:endParaRPr lang="hr-HR"/>
        </a:p>
      </dgm:t>
    </dgm:pt>
    <dgm:pt modelId="{3CCF0C90-743C-4132-A557-10B1027019F9}" type="sibTrans" cxnId="{97175AA4-3442-423B-BFD9-7033CB83F1B1}">
      <dgm:prSet/>
      <dgm:spPr/>
      <dgm:t>
        <a:bodyPr/>
        <a:lstStyle/>
        <a:p>
          <a:endParaRPr lang="hr-HR"/>
        </a:p>
      </dgm:t>
    </dgm:pt>
    <dgm:pt modelId="{715C85FB-2921-4D58-8A6D-AA8833E61C26}">
      <dgm:prSet phldrT="[Tekst]" custT="1"/>
      <dgm:spPr/>
      <dgm:t>
        <a:bodyPr/>
        <a:lstStyle/>
        <a:p>
          <a:endParaRPr lang="hr-HR" sz="1800" dirty="0"/>
        </a:p>
      </dgm:t>
    </dgm:pt>
    <dgm:pt modelId="{5C767039-F544-43E0-AFFA-8261FEC5876A}" type="parTrans" cxnId="{CD76B9DD-E651-4AF1-8D46-ACF0A4EEF607}">
      <dgm:prSet/>
      <dgm:spPr/>
      <dgm:t>
        <a:bodyPr/>
        <a:lstStyle/>
        <a:p>
          <a:endParaRPr lang="hr-HR"/>
        </a:p>
      </dgm:t>
    </dgm:pt>
    <dgm:pt modelId="{11F1C13D-9873-4F9C-9EEF-93B13EF20864}" type="sibTrans" cxnId="{CD76B9DD-E651-4AF1-8D46-ACF0A4EEF607}">
      <dgm:prSet/>
      <dgm:spPr/>
      <dgm:t>
        <a:bodyPr/>
        <a:lstStyle/>
        <a:p>
          <a:endParaRPr lang="hr-HR"/>
        </a:p>
      </dgm:t>
    </dgm:pt>
    <dgm:pt modelId="{9FB61898-B691-4FE7-BB1A-A2B4E574A7F2}" type="pres">
      <dgm:prSet presAssocID="{5B3A1E3C-6EEE-4663-8989-F1A227E4FE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83EAF832-801D-427B-AA1B-15E5E1622EC8}" type="pres">
      <dgm:prSet presAssocID="{8716F02A-5AC9-4AC6-A37F-C1CD6AD0D8B0}" presName="composite" presStyleCnt="0"/>
      <dgm:spPr/>
      <dgm:t>
        <a:bodyPr/>
        <a:lstStyle/>
        <a:p>
          <a:endParaRPr lang="hr-HR"/>
        </a:p>
      </dgm:t>
    </dgm:pt>
    <dgm:pt modelId="{6C7DACCA-134A-4E4D-9C52-EEA381824913}" type="pres">
      <dgm:prSet presAssocID="{8716F02A-5AC9-4AC6-A37F-C1CD6AD0D8B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F2E78D-697C-45A4-8773-C91CAA3AF32E}" type="pres">
      <dgm:prSet presAssocID="{8716F02A-5AC9-4AC6-A37F-C1CD6AD0D8B0}" presName="desTx" presStyleLbl="alignAccFollowNode1" presStyleIdx="0" presStyleCnt="2" custScaleY="100000" custLinFactNeighborX="342" custLinFactNeighborY="-72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E3454C6-DE69-4778-B0FB-178139EB3531}" type="pres">
      <dgm:prSet presAssocID="{7109BCC5-0214-4700-AF12-7ACD22F6DAF9}" presName="space" presStyleCnt="0"/>
      <dgm:spPr/>
      <dgm:t>
        <a:bodyPr/>
        <a:lstStyle/>
        <a:p>
          <a:endParaRPr lang="hr-HR"/>
        </a:p>
      </dgm:t>
    </dgm:pt>
    <dgm:pt modelId="{F2E4E7C6-9CB5-4D83-A4FB-D8507DCC74DD}" type="pres">
      <dgm:prSet presAssocID="{057A420E-CEAB-42F2-94CB-4BC046324E26}" presName="composite" presStyleCnt="0"/>
      <dgm:spPr/>
      <dgm:t>
        <a:bodyPr/>
        <a:lstStyle/>
        <a:p>
          <a:endParaRPr lang="hr-HR"/>
        </a:p>
      </dgm:t>
    </dgm:pt>
    <dgm:pt modelId="{738C404A-6A9F-45C1-8386-475F8AB702A8}" type="pres">
      <dgm:prSet presAssocID="{057A420E-CEAB-42F2-94CB-4BC046324E2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FA06798-43FD-44EE-AC30-7D65372396FF}" type="pres">
      <dgm:prSet presAssocID="{057A420E-CEAB-42F2-94CB-4BC046324E2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E703865-C1CC-486E-9D7B-A1BC131B7F4B}" srcId="{8716F02A-5AC9-4AC6-A37F-C1CD6AD0D8B0}" destId="{D4CC6B5E-035F-43B8-9637-B1791C8B1FB1}" srcOrd="9" destOrd="0" parTransId="{3029FFCB-D20F-4C79-87DE-6B847FD5DB8B}" sibTransId="{8AF833F0-88E4-4587-B177-D599D3393672}"/>
    <dgm:cxn modelId="{87E5493C-6B29-43D5-B145-110AC2711287}" type="presOf" srcId="{ADEFA060-89B9-48F4-BA3D-3C09FD8FC99C}" destId="{5FA06798-43FD-44EE-AC30-7D65372396FF}" srcOrd="0" destOrd="4" presId="urn:microsoft.com/office/officeart/2005/8/layout/hList1"/>
    <dgm:cxn modelId="{9CC4C546-B17D-4B2B-9BE4-3A5CA8AB5E92}" type="presOf" srcId="{24BAE916-A80F-4832-8655-A5D7CE572217}" destId="{3DF2E78D-697C-45A4-8773-C91CAA3AF32E}" srcOrd="0" destOrd="5" presId="urn:microsoft.com/office/officeart/2005/8/layout/hList1"/>
    <dgm:cxn modelId="{F00CFF48-2B3E-4248-9545-EE0ADAC9F5CC}" type="presOf" srcId="{5B3A1E3C-6EEE-4663-8989-F1A227E4FE82}" destId="{9FB61898-B691-4FE7-BB1A-A2B4E574A7F2}" srcOrd="0" destOrd="0" presId="urn:microsoft.com/office/officeart/2005/8/layout/hList1"/>
    <dgm:cxn modelId="{92B80C7A-F4EB-4D0D-8F03-1E0DC3CD5FC8}" srcId="{8716F02A-5AC9-4AC6-A37F-C1CD6AD0D8B0}" destId="{F0432AC2-DECA-4019-997F-D7545845BAD5}" srcOrd="0" destOrd="0" parTransId="{9295F930-04AB-4195-9077-584CD6252A25}" sibTransId="{FD608116-74A9-4AA0-975D-48039F548120}"/>
    <dgm:cxn modelId="{8F9C4C2C-4E9B-4065-AF58-6D2C0F378AA8}" srcId="{057A420E-CEAB-42F2-94CB-4BC046324E26}" destId="{645FB288-3C2D-4656-8AA6-4DC68246B6C9}" srcOrd="2" destOrd="0" parTransId="{F319366C-CCE4-488E-B5CD-047DBA6E6AAC}" sibTransId="{585816AA-7B3F-4CFC-AF19-89F5128AD5F1}"/>
    <dgm:cxn modelId="{CF529DF6-BAA8-434C-9EEF-59A1D9DC2DB5}" srcId="{8716F02A-5AC9-4AC6-A37F-C1CD6AD0D8B0}" destId="{7E1F9EEC-FC23-4FC8-AE97-20D0242BDE19}" srcOrd="2" destOrd="0" parTransId="{F1A90C2D-179F-4B52-919F-B3F329CD36D1}" sibTransId="{1FD41B7A-6560-479F-951D-6FCFC8CCEB48}"/>
    <dgm:cxn modelId="{29EFCF99-B46A-4B84-A6F8-124B1F3A0054}" srcId="{8716F02A-5AC9-4AC6-A37F-C1CD6AD0D8B0}" destId="{ED5DFB24-F4CD-4797-BCEA-5FD97F0CF55B}" srcOrd="6" destOrd="0" parTransId="{C96F1E79-4DBD-4690-95B9-7EFA999D7677}" sibTransId="{14CD56DC-3A38-4112-AE51-E7DCD9EF61D2}"/>
    <dgm:cxn modelId="{987D5C8C-F537-4B0D-8134-89E74707D3D8}" srcId="{057A420E-CEAB-42F2-94CB-4BC046324E26}" destId="{926BD93C-8F6D-41F5-A8FF-63330292F5A6}" srcOrd="5" destOrd="0" parTransId="{C2B67AAE-70A6-468F-A991-B7B6E8E2C9D9}" sibTransId="{B2F47574-E02E-4A72-AEE4-8512C4B888F3}"/>
    <dgm:cxn modelId="{97175AA4-3442-423B-BFD9-7033CB83F1B1}" srcId="{057A420E-CEAB-42F2-94CB-4BC046324E26}" destId="{ADEFA060-89B9-48F4-BA3D-3C09FD8FC99C}" srcOrd="4" destOrd="0" parTransId="{256D7B16-773F-4873-8D08-2BE52CC6CFFB}" sibTransId="{3CCF0C90-743C-4132-A557-10B1027019F9}"/>
    <dgm:cxn modelId="{3844E279-13CC-433E-B978-5E9BC524856D}" type="presOf" srcId="{7E1F9EEC-FC23-4FC8-AE97-20D0242BDE19}" destId="{3DF2E78D-697C-45A4-8773-C91CAA3AF32E}" srcOrd="0" destOrd="2" presId="urn:microsoft.com/office/officeart/2005/8/layout/hList1"/>
    <dgm:cxn modelId="{EAD0BE10-463F-4FAE-8FBB-2394C7347D5A}" srcId="{8716F02A-5AC9-4AC6-A37F-C1CD6AD0D8B0}" destId="{CDB7E22C-B48C-4A26-9CF5-51005BFA6B56}" srcOrd="8" destOrd="0" parTransId="{86CBE300-BBC7-4D85-9D65-5400DBE2781E}" sibTransId="{EBF126BF-5210-45F8-B267-A2EE0174C7AF}"/>
    <dgm:cxn modelId="{DEB86D07-ED1B-49EF-B663-6EAC1DB8AEB5}" srcId="{057A420E-CEAB-42F2-94CB-4BC046324E26}" destId="{D0E2AA79-D3C3-475B-BA86-05FC037A7689}" srcOrd="1" destOrd="0" parTransId="{05C3B7A7-8F66-4BCE-A686-505F1C4CA917}" sibTransId="{1F03F0DE-7BEB-4F16-AE0A-29C1A7FB80A0}"/>
    <dgm:cxn modelId="{F6BECDDC-E1C8-430C-87B0-AC13C5FE9711}" srcId="{057A420E-CEAB-42F2-94CB-4BC046324E26}" destId="{7CE4120A-99CC-4326-92E9-686F30F5C2AC}" srcOrd="0" destOrd="0" parTransId="{92A3776B-F809-4DC3-8DA2-4CE0BB6E7B23}" sibTransId="{18C8BFD0-1E15-4D3B-B2C9-176D5A30EF4D}"/>
    <dgm:cxn modelId="{59CA556D-0AD7-423B-B9F8-FB0D75CC2FE1}" srcId="{8716F02A-5AC9-4AC6-A37F-C1CD6AD0D8B0}" destId="{0FBAD8E5-663E-428F-A19A-CD5CEE43BF71}" srcOrd="1" destOrd="0" parTransId="{24DC7ECA-E037-47A7-BD28-0E2FA6341040}" sibTransId="{F56CB8E2-66CD-41CD-9ACB-99C96A9D73F5}"/>
    <dgm:cxn modelId="{20A9046F-6D51-4F65-8F43-E6F6473AA310}" type="presOf" srcId="{A0E9A673-67F6-4535-800C-4F0D288D3F4D}" destId="{3DF2E78D-697C-45A4-8773-C91CAA3AF32E}" srcOrd="0" destOrd="4" presId="urn:microsoft.com/office/officeart/2005/8/layout/hList1"/>
    <dgm:cxn modelId="{9C1B9521-7179-47F3-B6B4-157E8BB2E43B}" type="presOf" srcId="{D0E2AA79-D3C3-475B-BA86-05FC037A7689}" destId="{5FA06798-43FD-44EE-AC30-7D65372396FF}" srcOrd="0" destOrd="1" presId="urn:microsoft.com/office/officeart/2005/8/layout/hList1"/>
    <dgm:cxn modelId="{80E4C4AE-3323-4FC1-AC72-61716CBCFBB7}" type="presOf" srcId="{F0432AC2-DECA-4019-997F-D7545845BAD5}" destId="{3DF2E78D-697C-45A4-8773-C91CAA3AF32E}" srcOrd="0" destOrd="0" presId="urn:microsoft.com/office/officeart/2005/8/layout/hList1"/>
    <dgm:cxn modelId="{B90DD0C1-78C3-4ED8-A577-20FB8946D9B9}" srcId="{057A420E-CEAB-42F2-94CB-4BC046324E26}" destId="{78254123-E750-4CD8-A566-8E3E847B8A9B}" srcOrd="7" destOrd="0" parTransId="{48300C49-441E-4329-84E9-797DB66DB524}" sibTransId="{F6321A1A-3AFF-4C38-8122-A3603E814354}"/>
    <dgm:cxn modelId="{436FB443-A279-4359-821F-66E492CBB6D7}" srcId="{5B3A1E3C-6EEE-4663-8989-F1A227E4FE82}" destId="{8716F02A-5AC9-4AC6-A37F-C1CD6AD0D8B0}" srcOrd="0" destOrd="0" parTransId="{E75CBF40-03EF-4C6C-896E-41F9F6223368}" sibTransId="{7109BCC5-0214-4700-AF12-7ACD22F6DAF9}"/>
    <dgm:cxn modelId="{35C6038A-07D6-4B13-BE4F-7CB9C6CCCBF2}" srcId="{057A420E-CEAB-42F2-94CB-4BC046324E26}" destId="{22941B24-3D7C-4662-B14B-44F9407645F2}" srcOrd="3" destOrd="0" parTransId="{D57E89C3-6A67-47A0-B39E-E95193EF3F5F}" sibTransId="{22006868-6E8C-46AC-A763-9E042F78175A}"/>
    <dgm:cxn modelId="{FB1D9924-1410-4C6E-8D15-4CB2D5DBEC9C}" type="presOf" srcId="{926BD93C-8F6D-41F5-A8FF-63330292F5A6}" destId="{5FA06798-43FD-44EE-AC30-7D65372396FF}" srcOrd="0" destOrd="5" presId="urn:microsoft.com/office/officeart/2005/8/layout/hList1"/>
    <dgm:cxn modelId="{DBB0D66F-66F1-4D91-B488-04C7DD73F66C}" type="presOf" srcId="{D4CC6B5E-035F-43B8-9637-B1791C8B1FB1}" destId="{3DF2E78D-697C-45A4-8773-C91CAA3AF32E}" srcOrd="0" destOrd="9" presId="urn:microsoft.com/office/officeart/2005/8/layout/hList1"/>
    <dgm:cxn modelId="{66913D08-7C38-4F41-BE56-03FF510D1C5B}" srcId="{8716F02A-5AC9-4AC6-A37F-C1CD6AD0D8B0}" destId="{A0E9A673-67F6-4535-800C-4F0D288D3F4D}" srcOrd="4" destOrd="0" parTransId="{06F0E081-C8D1-4BE4-9EC5-A8C605AF1C25}" sibTransId="{80577793-BEA4-42BD-BBB5-254CE5804139}"/>
    <dgm:cxn modelId="{A3FC314B-9F09-4FA2-831D-E41C7E4040CD}" type="presOf" srcId="{EE64210C-BCEB-4FCF-B782-3F778B4665B7}" destId="{3DF2E78D-697C-45A4-8773-C91CAA3AF32E}" srcOrd="0" destOrd="7" presId="urn:microsoft.com/office/officeart/2005/8/layout/hList1"/>
    <dgm:cxn modelId="{17CFD42C-E3B8-4479-9E2D-DA38FE726FD7}" type="presOf" srcId="{B86E7CBB-F68C-45C3-B7BA-E126A239F2C0}" destId="{3DF2E78D-697C-45A4-8773-C91CAA3AF32E}" srcOrd="0" destOrd="3" presId="urn:microsoft.com/office/officeart/2005/8/layout/hList1"/>
    <dgm:cxn modelId="{CD76B9DD-E651-4AF1-8D46-ACF0A4EEF607}" srcId="{057A420E-CEAB-42F2-94CB-4BC046324E26}" destId="{715C85FB-2921-4D58-8A6D-AA8833E61C26}" srcOrd="6" destOrd="0" parTransId="{5C767039-F544-43E0-AFFA-8261FEC5876A}" sibTransId="{11F1C13D-9873-4F9C-9EEF-93B13EF20864}"/>
    <dgm:cxn modelId="{6FE173C7-D596-412C-89F1-C0E133B7A3F1}" type="presOf" srcId="{0FBAD8E5-663E-428F-A19A-CD5CEE43BF71}" destId="{3DF2E78D-697C-45A4-8773-C91CAA3AF32E}" srcOrd="0" destOrd="1" presId="urn:microsoft.com/office/officeart/2005/8/layout/hList1"/>
    <dgm:cxn modelId="{CC350CB1-1DAE-426F-B9DD-DEAC62980B7D}" type="presOf" srcId="{8716F02A-5AC9-4AC6-A37F-C1CD6AD0D8B0}" destId="{6C7DACCA-134A-4E4D-9C52-EEA381824913}" srcOrd="0" destOrd="0" presId="urn:microsoft.com/office/officeart/2005/8/layout/hList1"/>
    <dgm:cxn modelId="{B421A705-B94D-43CC-87A8-3FF4BBEEB0BE}" srcId="{8716F02A-5AC9-4AC6-A37F-C1CD6AD0D8B0}" destId="{24BAE916-A80F-4832-8655-A5D7CE572217}" srcOrd="5" destOrd="0" parTransId="{63DD9E75-5477-493E-BA7C-931B812209FF}" sibTransId="{382D72AA-D3D1-4325-9B14-B096FA125D38}"/>
    <dgm:cxn modelId="{2C7435C0-EA05-41D8-9F02-101725DF631D}" type="presOf" srcId="{715C85FB-2921-4D58-8A6D-AA8833E61C26}" destId="{5FA06798-43FD-44EE-AC30-7D65372396FF}" srcOrd="0" destOrd="6" presId="urn:microsoft.com/office/officeart/2005/8/layout/hList1"/>
    <dgm:cxn modelId="{E4062F31-4A60-436A-BF11-FBBE05F0401F}" type="presOf" srcId="{ED5DFB24-F4CD-4797-BCEA-5FD97F0CF55B}" destId="{3DF2E78D-697C-45A4-8773-C91CAA3AF32E}" srcOrd="0" destOrd="6" presId="urn:microsoft.com/office/officeart/2005/8/layout/hList1"/>
    <dgm:cxn modelId="{BD680D48-A7EE-4049-8F14-17521924DD18}" srcId="{5B3A1E3C-6EEE-4663-8989-F1A227E4FE82}" destId="{057A420E-CEAB-42F2-94CB-4BC046324E26}" srcOrd="1" destOrd="0" parTransId="{F6017513-5940-4817-ABA2-0EF7E9FF8A7C}" sibTransId="{A25A1149-4CCD-485C-8290-CC4CC162906E}"/>
    <dgm:cxn modelId="{A2056DDE-AAF2-4927-A814-1D778AA64433}" type="presOf" srcId="{22941B24-3D7C-4662-B14B-44F9407645F2}" destId="{5FA06798-43FD-44EE-AC30-7D65372396FF}" srcOrd="0" destOrd="3" presId="urn:microsoft.com/office/officeart/2005/8/layout/hList1"/>
    <dgm:cxn modelId="{5BA556A5-7BCD-476B-A6A5-5E86502DFD39}" type="presOf" srcId="{CDB7E22C-B48C-4A26-9CF5-51005BFA6B56}" destId="{3DF2E78D-697C-45A4-8773-C91CAA3AF32E}" srcOrd="0" destOrd="8" presId="urn:microsoft.com/office/officeart/2005/8/layout/hList1"/>
    <dgm:cxn modelId="{6C1D94BC-F653-41AE-8892-05523ACCA02B}" srcId="{8716F02A-5AC9-4AC6-A37F-C1CD6AD0D8B0}" destId="{B86E7CBB-F68C-45C3-B7BA-E126A239F2C0}" srcOrd="3" destOrd="0" parTransId="{4FC458FC-F0FF-4841-96DA-68BE0B85588F}" sibTransId="{4BF40DAC-2A64-4935-8757-604E56691842}"/>
    <dgm:cxn modelId="{C6385C47-2D5E-4A56-8788-A84C862FBA3A}" srcId="{8716F02A-5AC9-4AC6-A37F-C1CD6AD0D8B0}" destId="{EE64210C-BCEB-4FCF-B782-3F778B4665B7}" srcOrd="7" destOrd="0" parTransId="{EAF676BD-3F49-40E8-9401-5EA7C29492ED}" sibTransId="{6B0292E5-2148-4176-A4CE-FC77857C82C4}"/>
    <dgm:cxn modelId="{FDB81DC9-2CE3-4E2C-93FF-18C02B2AF934}" type="presOf" srcId="{78254123-E750-4CD8-A566-8E3E847B8A9B}" destId="{5FA06798-43FD-44EE-AC30-7D65372396FF}" srcOrd="0" destOrd="7" presId="urn:microsoft.com/office/officeart/2005/8/layout/hList1"/>
    <dgm:cxn modelId="{00662A97-A5C5-4536-9D4F-44B6EE35FBFC}" type="presOf" srcId="{7CE4120A-99CC-4326-92E9-686F30F5C2AC}" destId="{5FA06798-43FD-44EE-AC30-7D65372396FF}" srcOrd="0" destOrd="0" presId="urn:microsoft.com/office/officeart/2005/8/layout/hList1"/>
    <dgm:cxn modelId="{13EE0D23-8247-47AA-9AF9-9919B1A5A0AE}" type="presOf" srcId="{057A420E-CEAB-42F2-94CB-4BC046324E26}" destId="{738C404A-6A9F-45C1-8386-475F8AB702A8}" srcOrd="0" destOrd="0" presId="urn:microsoft.com/office/officeart/2005/8/layout/hList1"/>
    <dgm:cxn modelId="{B8C9CD8F-669D-4F40-832C-0FDB9D7264FA}" type="presOf" srcId="{645FB288-3C2D-4656-8AA6-4DC68246B6C9}" destId="{5FA06798-43FD-44EE-AC30-7D65372396FF}" srcOrd="0" destOrd="2" presId="urn:microsoft.com/office/officeart/2005/8/layout/hList1"/>
    <dgm:cxn modelId="{6A548031-F411-4F83-B61E-681F9F751759}" type="presParOf" srcId="{9FB61898-B691-4FE7-BB1A-A2B4E574A7F2}" destId="{83EAF832-801D-427B-AA1B-15E5E1622EC8}" srcOrd="0" destOrd="0" presId="urn:microsoft.com/office/officeart/2005/8/layout/hList1"/>
    <dgm:cxn modelId="{B22D8DAB-9E66-4D1C-BE2F-4B960B6E2A0B}" type="presParOf" srcId="{83EAF832-801D-427B-AA1B-15E5E1622EC8}" destId="{6C7DACCA-134A-4E4D-9C52-EEA381824913}" srcOrd="0" destOrd="0" presId="urn:microsoft.com/office/officeart/2005/8/layout/hList1"/>
    <dgm:cxn modelId="{F0343B99-E5D3-44D7-AA82-0BE4EB4E24BF}" type="presParOf" srcId="{83EAF832-801D-427B-AA1B-15E5E1622EC8}" destId="{3DF2E78D-697C-45A4-8773-C91CAA3AF32E}" srcOrd="1" destOrd="0" presId="urn:microsoft.com/office/officeart/2005/8/layout/hList1"/>
    <dgm:cxn modelId="{9EB64393-FFD8-4E8B-92A9-532ED969F5C4}" type="presParOf" srcId="{9FB61898-B691-4FE7-BB1A-A2B4E574A7F2}" destId="{1E3454C6-DE69-4778-B0FB-178139EB3531}" srcOrd="1" destOrd="0" presId="urn:microsoft.com/office/officeart/2005/8/layout/hList1"/>
    <dgm:cxn modelId="{9CCE113A-C878-4619-A831-36637C19DBC5}" type="presParOf" srcId="{9FB61898-B691-4FE7-BB1A-A2B4E574A7F2}" destId="{F2E4E7C6-9CB5-4D83-A4FB-D8507DCC74DD}" srcOrd="2" destOrd="0" presId="urn:microsoft.com/office/officeart/2005/8/layout/hList1"/>
    <dgm:cxn modelId="{DC18C640-27F9-4274-B5B0-4EEC8D8DB7C2}" type="presParOf" srcId="{F2E4E7C6-9CB5-4D83-A4FB-D8507DCC74DD}" destId="{738C404A-6A9F-45C1-8386-475F8AB702A8}" srcOrd="0" destOrd="0" presId="urn:microsoft.com/office/officeart/2005/8/layout/hList1"/>
    <dgm:cxn modelId="{8B5E1B00-4054-4C18-8860-61413D27694F}" type="presParOf" srcId="{F2E4E7C6-9CB5-4D83-A4FB-D8507DCC74DD}" destId="{5FA06798-43FD-44EE-AC30-7D65372396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95DFDA-44A4-4BE5-8FDC-43A2295C638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A72747A2-C210-4AFF-8B7B-1C6B1B32EB05}">
      <dgm:prSet phldrT="[Tekst]" custT="1"/>
      <dgm:spPr/>
      <dgm:t>
        <a:bodyPr/>
        <a:lstStyle/>
        <a:p>
          <a:r>
            <a:rPr lang="hr-HR" sz="1400" b="1" dirty="0" smtClean="0"/>
            <a:t>40%</a:t>
          </a:r>
        </a:p>
        <a:p>
          <a:endParaRPr lang="hr-HR" sz="1000" dirty="0" smtClean="0"/>
        </a:p>
        <a:p>
          <a:r>
            <a:rPr lang="hr-HR" sz="1200" dirty="0" smtClean="0"/>
            <a:t>Svi ostali</a:t>
          </a:r>
          <a:endParaRPr lang="hr-HR" sz="1200" dirty="0"/>
        </a:p>
      </dgm:t>
    </dgm:pt>
    <dgm:pt modelId="{ED590160-73AD-4AB6-980C-72B2732917A0}" type="parTrans" cxnId="{B1C8D080-B6B4-415A-9BF6-91B07FEE5B0C}">
      <dgm:prSet/>
      <dgm:spPr/>
      <dgm:t>
        <a:bodyPr/>
        <a:lstStyle/>
        <a:p>
          <a:endParaRPr lang="hr-HR"/>
        </a:p>
      </dgm:t>
    </dgm:pt>
    <dgm:pt modelId="{B5935743-70BD-4637-A9A1-91A3A3A0BAC8}" type="sibTrans" cxnId="{B1C8D080-B6B4-415A-9BF6-91B07FEE5B0C}">
      <dgm:prSet/>
      <dgm:spPr/>
      <dgm:t>
        <a:bodyPr/>
        <a:lstStyle/>
        <a:p>
          <a:endParaRPr lang="hr-HR"/>
        </a:p>
      </dgm:t>
    </dgm:pt>
    <dgm:pt modelId="{D2E45DB3-71EA-4A32-8F19-668089BB4E4F}">
      <dgm:prSet phldrT="[Tekst]" custT="1"/>
      <dgm:spPr/>
      <dgm:t>
        <a:bodyPr/>
        <a:lstStyle/>
        <a:p>
          <a:r>
            <a:rPr lang="hr-HR" sz="1400" b="1" dirty="0" smtClean="0"/>
            <a:t>60%</a:t>
          </a:r>
        </a:p>
        <a:p>
          <a:endParaRPr lang="hr-HR" sz="1100" dirty="0" smtClean="0"/>
        </a:p>
        <a:p>
          <a:r>
            <a:rPr lang="hr-HR" sz="1200" dirty="0" smtClean="0"/>
            <a:t>Druga skupina otoka</a:t>
          </a:r>
        </a:p>
        <a:p>
          <a:r>
            <a:rPr lang="hr-HR" sz="1200" dirty="0" smtClean="0"/>
            <a:t>Brdsko-planinska područja</a:t>
          </a:r>
        </a:p>
        <a:p>
          <a:r>
            <a:rPr lang="hr-HR" sz="1200" dirty="0" smtClean="0"/>
            <a:t>Druga skupina JLP(R)S</a:t>
          </a:r>
          <a:endParaRPr lang="hr-HR" sz="1200" dirty="0"/>
        </a:p>
      </dgm:t>
    </dgm:pt>
    <dgm:pt modelId="{7818E0A4-4412-4C86-872E-FFACDC24A8AE}" type="parTrans" cxnId="{A7417BE2-D36C-439F-85E7-71851477BF52}">
      <dgm:prSet/>
      <dgm:spPr/>
      <dgm:t>
        <a:bodyPr/>
        <a:lstStyle/>
        <a:p>
          <a:endParaRPr lang="hr-HR"/>
        </a:p>
      </dgm:t>
    </dgm:pt>
    <dgm:pt modelId="{CA4201CB-9E46-434B-8AF3-6A2C66AE4D70}" type="sibTrans" cxnId="{A7417BE2-D36C-439F-85E7-71851477BF52}">
      <dgm:prSet/>
      <dgm:spPr/>
      <dgm:t>
        <a:bodyPr/>
        <a:lstStyle/>
        <a:p>
          <a:endParaRPr lang="hr-HR"/>
        </a:p>
      </dgm:t>
    </dgm:pt>
    <dgm:pt modelId="{10E8109B-01D6-4E94-9A3F-550514843C2C}">
      <dgm:prSet phldrT="[Tekst]" custT="1"/>
      <dgm:spPr/>
      <dgm:t>
        <a:bodyPr/>
        <a:lstStyle/>
        <a:p>
          <a:r>
            <a:rPr lang="hr-HR" sz="1400" b="1" dirty="0" smtClean="0"/>
            <a:t>80%</a:t>
          </a:r>
        </a:p>
        <a:p>
          <a:r>
            <a:rPr lang="hr-HR" sz="1200" dirty="0" smtClean="0"/>
            <a:t>Područja posebne državne skrbi</a:t>
          </a:r>
        </a:p>
        <a:p>
          <a:r>
            <a:rPr lang="hr-HR" sz="1200" dirty="0" smtClean="0"/>
            <a:t>Prva skupina otoka</a:t>
          </a:r>
        </a:p>
        <a:p>
          <a:r>
            <a:rPr lang="hr-HR" sz="1200" dirty="0" smtClean="0"/>
            <a:t>Prva skupina JLP(R)S</a:t>
          </a:r>
        </a:p>
        <a:p>
          <a:r>
            <a:rPr lang="hr-HR" sz="1200" dirty="0" smtClean="0"/>
            <a:t>Zaštićeni dijelovi prirode</a:t>
          </a:r>
        </a:p>
        <a:p>
          <a:r>
            <a:rPr lang="hr-HR" sz="1200" dirty="0" smtClean="0"/>
            <a:t>Objekti za gosp. otpadom (osim reg. i </a:t>
          </a:r>
          <a:r>
            <a:rPr lang="hr-HR" sz="1200" dirty="0" err="1" smtClean="0"/>
            <a:t>žup</a:t>
          </a:r>
          <a:r>
            <a:rPr lang="hr-HR" sz="1200" dirty="0" smtClean="0"/>
            <a:t>. CGO)</a:t>
          </a:r>
          <a:endParaRPr lang="hr-HR" sz="1200" dirty="0"/>
        </a:p>
      </dgm:t>
    </dgm:pt>
    <dgm:pt modelId="{70B84F80-3BC4-42AA-82AB-6E203325752B}" type="parTrans" cxnId="{91BEC46B-856C-4E72-A840-FBE784413D72}">
      <dgm:prSet/>
      <dgm:spPr/>
      <dgm:t>
        <a:bodyPr/>
        <a:lstStyle/>
        <a:p>
          <a:endParaRPr lang="hr-HR"/>
        </a:p>
      </dgm:t>
    </dgm:pt>
    <dgm:pt modelId="{D1523244-3673-4BB7-84F0-D33D8B824A36}" type="sibTrans" cxnId="{91BEC46B-856C-4E72-A840-FBE784413D72}">
      <dgm:prSet/>
      <dgm:spPr/>
      <dgm:t>
        <a:bodyPr/>
        <a:lstStyle/>
        <a:p>
          <a:endParaRPr lang="hr-HR"/>
        </a:p>
      </dgm:t>
    </dgm:pt>
    <dgm:pt modelId="{CB325E91-6372-4529-85CF-321968FA5F22}">
      <dgm:prSet phldrT="[Tekst]" custT="1"/>
      <dgm:spPr/>
      <dgm:t>
        <a:bodyPr/>
        <a:lstStyle/>
        <a:p>
          <a:r>
            <a:rPr lang="hr-HR" sz="1400" b="1" dirty="0" smtClean="0"/>
            <a:t>100%</a:t>
          </a:r>
        </a:p>
        <a:p>
          <a:r>
            <a:rPr lang="hr-HR" sz="1200" dirty="0" smtClean="0"/>
            <a:t>Sanacija lokacija s opasnim otpadom</a:t>
          </a:r>
        </a:p>
        <a:p>
          <a:r>
            <a:rPr lang="hr-HR" sz="1200" dirty="0" smtClean="0"/>
            <a:t>Odluka Vlade RH (posebna važnost)</a:t>
          </a:r>
        </a:p>
        <a:p>
          <a:r>
            <a:rPr lang="hr-HR" sz="1200" dirty="0" smtClean="0"/>
            <a:t>Prijava za sufinanciranje iz fondova EU</a:t>
          </a:r>
        </a:p>
        <a:p>
          <a:r>
            <a:rPr lang="hr-HR" sz="1200" dirty="0" smtClean="0"/>
            <a:t>Priprema projektne dokumentacije (prema strateškim i planskim dokumentima RH)</a:t>
          </a:r>
          <a:endParaRPr lang="hr-HR" sz="1200" dirty="0"/>
        </a:p>
      </dgm:t>
    </dgm:pt>
    <dgm:pt modelId="{83DC9F12-43F1-4767-BBCA-0A8F318AEFD3}" type="parTrans" cxnId="{394F95CF-9863-4F11-AFD6-0D4BE66AE959}">
      <dgm:prSet/>
      <dgm:spPr/>
      <dgm:t>
        <a:bodyPr/>
        <a:lstStyle/>
        <a:p>
          <a:endParaRPr lang="hr-HR"/>
        </a:p>
      </dgm:t>
    </dgm:pt>
    <dgm:pt modelId="{FD94FCC2-55CE-4AB0-8C89-9DEE8DDEFD65}" type="sibTrans" cxnId="{394F95CF-9863-4F11-AFD6-0D4BE66AE959}">
      <dgm:prSet/>
      <dgm:spPr/>
      <dgm:t>
        <a:bodyPr/>
        <a:lstStyle/>
        <a:p>
          <a:endParaRPr lang="hr-HR"/>
        </a:p>
      </dgm:t>
    </dgm:pt>
    <dgm:pt modelId="{144B5FA7-A7E0-40BD-8AD2-1DAE2094CC34}" type="pres">
      <dgm:prSet presAssocID="{F595DFDA-44A4-4BE5-8FDC-43A2295C638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C8B6397C-0E28-44FC-B47B-D534A0C5D24E}" type="pres">
      <dgm:prSet presAssocID="{A72747A2-C210-4AFF-8B7B-1C6B1B32EB05}" presName="composite" presStyleCnt="0"/>
      <dgm:spPr/>
    </dgm:pt>
    <dgm:pt modelId="{8064F5F6-47E8-441D-BAA5-56694872C2BC}" type="pres">
      <dgm:prSet presAssocID="{A72747A2-C210-4AFF-8B7B-1C6B1B32EB05}" presName="LShape" presStyleLbl="alignNode1" presStyleIdx="0" presStyleCnt="7"/>
      <dgm:spPr/>
    </dgm:pt>
    <dgm:pt modelId="{3195ED56-E257-4EC4-BF6A-54A0AFC33B0A}" type="pres">
      <dgm:prSet presAssocID="{A72747A2-C210-4AFF-8B7B-1C6B1B32EB05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101B66A-E798-424C-8AAE-377772CE6A30}" type="pres">
      <dgm:prSet presAssocID="{A72747A2-C210-4AFF-8B7B-1C6B1B32EB05}" presName="Triangle" presStyleLbl="alignNode1" presStyleIdx="1" presStyleCnt="7"/>
      <dgm:spPr/>
    </dgm:pt>
    <dgm:pt modelId="{995DBABE-4706-4016-A881-D65251F38DA3}" type="pres">
      <dgm:prSet presAssocID="{B5935743-70BD-4637-A9A1-91A3A3A0BAC8}" presName="sibTrans" presStyleCnt="0"/>
      <dgm:spPr/>
    </dgm:pt>
    <dgm:pt modelId="{519B19F0-7874-419D-81DE-8FEA0B9156D6}" type="pres">
      <dgm:prSet presAssocID="{B5935743-70BD-4637-A9A1-91A3A3A0BAC8}" presName="space" presStyleCnt="0"/>
      <dgm:spPr/>
    </dgm:pt>
    <dgm:pt modelId="{60B8587F-D6A1-43DA-9822-197C13863214}" type="pres">
      <dgm:prSet presAssocID="{D2E45DB3-71EA-4A32-8F19-668089BB4E4F}" presName="composite" presStyleCnt="0"/>
      <dgm:spPr/>
    </dgm:pt>
    <dgm:pt modelId="{1AC7349F-B0C8-47AA-A8A8-35345CF9D70D}" type="pres">
      <dgm:prSet presAssocID="{D2E45DB3-71EA-4A32-8F19-668089BB4E4F}" presName="LShape" presStyleLbl="alignNode1" presStyleIdx="2" presStyleCnt="7"/>
      <dgm:spPr/>
    </dgm:pt>
    <dgm:pt modelId="{5304E771-A49A-4F3F-9C1F-B6304CB93A1E}" type="pres">
      <dgm:prSet presAssocID="{D2E45DB3-71EA-4A32-8F19-668089BB4E4F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A6C5211-8FF8-4313-A9FE-B0B83813547F}" type="pres">
      <dgm:prSet presAssocID="{D2E45DB3-71EA-4A32-8F19-668089BB4E4F}" presName="Triangle" presStyleLbl="alignNode1" presStyleIdx="3" presStyleCnt="7"/>
      <dgm:spPr/>
    </dgm:pt>
    <dgm:pt modelId="{0360F399-EB52-44F4-8199-2CB39E18BA50}" type="pres">
      <dgm:prSet presAssocID="{CA4201CB-9E46-434B-8AF3-6A2C66AE4D70}" presName="sibTrans" presStyleCnt="0"/>
      <dgm:spPr/>
    </dgm:pt>
    <dgm:pt modelId="{5AB293A1-B569-480A-9E07-D9A03E97622B}" type="pres">
      <dgm:prSet presAssocID="{CA4201CB-9E46-434B-8AF3-6A2C66AE4D70}" presName="space" presStyleCnt="0"/>
      <dgm:spPr/>
    </dgm:pt>
    <dgm:pt modelId="{6C8DBD90-CD22-44C7-9CEE-58D193E20DE0}" type="pres">
      <dgm:prSet presAssocID="{10E8109B-01D6-4E94-9A3F-550514843C2C}" presName="composite" presStyleCnt="0"/>
      <dgm:spPr/>
    </dgm:pt>
    <dgm:pt modelId="{88AB5669-92D6-4377-A2DD-731E143A18AC}" type="pres">
      <dgm:prSet presAssocID="{10E8109B-01D6-4E94-9A3F-550514843C2C}" presName="LShape" presStyleLbl="alignNode1" presStyleIdx="4" presStyleCnt="7"/>
      <dgm:spPr/>
    </dgm:pt>
    <dgm:pt modelId="{0CEC8987-0D55-409A-B66D-379755EA9A64}" type="pres">
      <dgm:prSet presAssocID="{10E8109B-01D6-4E94-9A3F-550514843C2C}" presName="ParentText" presStyleLbl="revTx" presStyleIdx="2" presStyleCnt="4" custScaleX="96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BFD8772-AADD-40BB-B10E-FC84B8294594}" type="pres">
      <dgm:prSet presAssocID="{10E8109B-01D6-4E94-9A3F-550514843C2C}" presName="Triangle" presStyleLbl="alignNode1" presStyleIdx="5" presStyleCnt="7"/>
      <dgm:spPr/>
    </dgm:pt>
    <dgm:pt modelId="{654F42D7-29C4-4023-9247-D71DD66493D0}" type="pres">
      <dgm:prSet presAssocID="{D1523244-3673-4BB7-84F0-D33D8B824A36}" presName="sibTrans" presStyleCnt="0"/>
      <dgm:spPr/>
    </dgm:pt>
    <dgm:pt modelId="{FB46DC12-ABBD-4E30-A98C-11A87BDA8834}" type="pres">
      <dgm:prSet presAssocID="{D1523244-3673-4BB7-84F0-D33D8B824A36}" presName="space" presStyleCnt="0"/>
      <dgm:spPr/>
    </dgm:pt>
    <dgm:pt modelId="{FB4BBA1B-F344-4659-9673-758ED8365F45}" type="pres">
      <dgm:prSet presAssocID="{CB325E91-6372-4529-85CF-321968FA5F22}" presName="composite" presStyleCnt="0"/>
      <dgm:spPr/>
    </dgm:pt>
    <dgm:pt modelId="{98FA0C32-BC0E-4319-AF92-8567E3BBD5C3}" type="pres">
      <dgm:prSet presAssocID="{CB325E91-6372-4529-85CF-321968FA5F22}" presName="LShape" presStyleLbl="alignNode1" presStyleIdx="6" presStyleCnt="7"/>
      <dgm:spPr/>
    </dgm:pt>
    <dgm:pt modelId="{6CF590A9-94B9-458B-8404-33CD02AC67E3}" type="pres">
      <dgm:prSet presAssocID="{CB325E91-6372-4529-85CF-321968FA5F22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1BEC46B-856C-4E72-A840-FBE784413D72}" srcId="{F595DFDA-44A4-4BE5-8FDC-43A2295C6388}" destId="{10E8109B-01D6-4E94-9A3F-550514843C2C}" srcOrd="2" destOrd="0" parTransId="{70B84F80-3BC4-42AA-82AB-6E203325752B}" sibTransId="{D1523244-3673-4BB7-84F0-D33D8B824A36}"/>
    <dgm:cxn modelId="{9B1AE9BC-AF9A-4316-B19A-E95A2A71299B}" type="presOf" srcId="{10E8109B-01D6-4E94-9A3F-550514843C2C}" destId="{0CEC8987-0D55-409A-B66D-379755EA9A64}" srcOrd="0" destOrd="0" presId="urn:microsoft.com/office/officeart/2009/3/layout/StepUpProcess"/>
    <dgm:cxn modelId="{B02067CA-47E8-4361-A715-2AD2BE61A5B4}" type="presOf" srcId="{F595DFDA-44A4-4BE5-8FDC-43A2295C6388}" destId="{144B5FA7-A7E0-40BD-8AD2-1DAE2094CC34}" srcOrd="0" destOrd="0" presId="urn:microsoft.com/office/officeart/2009/3/layout/StepUpProcess"/>
    <dgm:cxn modelId="{B2192378-C18A-42C4-B193-6B0DC9A07DD7}" type="presOf" srcId="{A72747A2-C210-4AFF-8B7B-1C6B1B32EB05}" destId="{3195ED56-E257-4EC4-BF6A-54A0AFC33B0A}" srcOrd="0" destOrd="0" presId="urn:microsoft.com/office/officeart/2009/3/layout/StepUpProcess"/>
    <dgm:cxn modelId="{75D7F56F-59FF-4F07-9A60-318926F6F0EE}" type="presOf" srcId="{CB325E91-6372-4529-85CF-321968FA5F22}" destId="{6CF590A9-94B9-458B-8404-33CD02AC67E3}" srcOrd="0" destOrd="0" presId="urn:microsoft.com/office/officeart/2009/3/layout/StepUpProcess"/>
    <dgm:cxn modelId="{A7417BE2-D36C-439F-85E7-71851477BF52}" srcId="{F595DFDA-44A4-4BE5-8FDC-43A2295C6388}" destId="{D2E45DB3-71EA-4A32-8F19-668089BB4E4F}" srcOrd="1" destOrd="0" parTransId="{7818E0A4-4412-4C86-872E-FFACDC24A8AE}" sibTransId="{CA4201CB-9E46-434B-8AF3-6A2C66AE4D70}"/>
    <dgm:cxn modelId="{394F95CF-9863-4F11-AFD6-0D4BE66AE959}" srcId="{F595DFDA-44A4-4BE5-8FDC-43A2295C6388}" destId="{CB325E91-6372-4529-85CF-321968FA5F22}" srcOrd="3" destOrd="0" parTransId="{83DC9F12-43F1-4767-BBCA-0A8F318AEFD3}" sibTransId="{FD94FCC2-55CE-4AB0-8C89-9DEE8DDEFD65}"/>
    <dgm:cxn modelId="{538F812B-25B4-4139-BE02-B30948CA2D55}" type="presOf" srcId="{D2E45DB3-71EA-4A32-8F19-668089BB4E4F}" destId="{5304E771-A49A-4F3F-9C1F-B6304CB93A1E}" srcOrd="0" destOrd="0" presId="urn:microsoft.com/office/officeart/2009/3/layout/StepUpProcess"/>
    <dgm:cxn modelId="{B1C8D080-B6B4-415A-9BF6-91B07FEE5B0C}" srcId="{F595DFDA-44A4-4BE5-8FDC-43A2295C6388}" destId="{A72747A2-C210-4AFF-8B7B-1C6B1B32EB05}" srcOrd="0" destOrd="0" parTransId="{ED590160-73AD-4AB6-980C-72B2732917A0}" sibTransId="{B5935743-70BD-4637-A9A1-91A3A3A0BAC8}"/>
    <dgm:cxn modelId="{239B613A-E8DD-4149-A370-7F14563A6027}" type="presParOf" srcId="{144B5FA7-A7E0-40BD-8AD2-1DAE2094CC34}" destId="{C8B6397C-0E28-44FC-B47B-D534A0C5D24E}" srcOrd="0" destOrd="0" presId="urn:microsoft.com/office/officeart/2009/3/layout/StepUpProcess"/>
    <dgm:cxn modelId="{D6CC62A6-D635-4809-8ED4-2D15DEB5E515}" type="presParOf" srcId="{C8B6397C-0E28-44FC-B47B-D534A0C5D24E}" destId="{8064F5F6-47E8-441D-BAA5-56694872C2BC}" srcOrd="0" destOrd="0" presId="urn:microsoft.com/office/officeart/2009/3/layout/StepUpProcess"/>
    <dgm:cxn modelId="{FE3EB57C-4DC9-40EF-A3D1-273FE842AE61}" type="presParOf" srcId="{C8B6397C-0E28-44FC-B47B-D534A0C5D24E}" destId="{3195ED56-E257-4EC4-BF6A-54A0AFC33B0A}" srcOrd="1" destOrd="0" presId="urn:microsoft.com/office/officeart/2009/3/layout/StepUpProcess"/>
    <dgm:cxn modelId="{C33D12A8-2294-4E67-97FC-55DAF43F9B3A}" type="presParOf" srcId="{C8B6397C-0E28-44FC-B47B-D534A0C5D24E}" destId="{7101B66A-E798-424C-8AAE-377772CE6A30}" srcOrd="2" destOrd="0" presId="urn:microsoft.com/office/officeart/2009/3/layout/StepUpProcess"/>
    <dgm:cxn modelId="{EAAE7A0E-FB5C-47CF-837F-1C0308D94024}" type="presParOf" srcId="{144B5FA7-A7E0-40BD-8AD2-1DAE2094CC34}" destId="{995DBABE-4706-4016-A881-D65251F38DA3}" srcOrd="1" destOrd="0" presId="urn:microsoft.com/office/officeart/2009/3/layout/StepUpProcess"/>
    <dgm:cxn modelId="{2DC10DC2-F938-4015-8376-F3CE11BFB072}" type="presParOf" srcId="{995DBABE-4706-4016-A881-D65251F38DA3}" destId="{519B19F0-7874-419D-81DE-8FEA0B9156D6}" srcOrd="0" destOrd="0" presId="urn:microsoft.com/office/officeart/2009/3/layout/StepUpProcess"/>
    <dgm:cxn modelId="{07DFF2A2-A17D-42A0-B637-40E3421DDB8F}" type="presParOf" srcId="{144B5FA7-A7E0-40BD-8AD2-1DAE2094CC34}" destId="{60B8587F-D6A1-43DA-9822-197C13863214}" srcOrd="2" destOrd="0" presId="urn:microsoft.com/office/officeart/2009/3/layout/StepUpProcess"/>
    <dgm:cxn modelId="{A346A971-7629-4538-AB38-20FCF411A784}" type="presParOf" srcId="{60B8587F-D6A1-43DA-9822-197C13863214}" destId="{1AC7349F-B0C8-47AA-A8A8-35345CF9D70D}" srcOrd="0" destOrd="0" presId="urn:microsoft.com/office/officeart/2009/3/layout/StepUpProcess"/>
    <dgm:cxn modelId="{D17A6EC4-80C3-4030-8304-BCFE0A6DFFCF}" type="presParOf" srcId="{60B8587F-D6A1-43DA-9822-197C13863214}" destId="{5304E771-A49A-4F3F-9C1F-B6304CB93A1E}" srcOrd="1" destOrd="0" presId="urn:microsoft.com/office/officeart/2009/3/layout/StepUpProcess"/>
    <dgm:cxn modelId="{D4800738-5F42-4142-95BC-07090C7F3F6F}" type="presParOf" srcId="{60B8587F-D6A1-43DA-9822-197C13863214}" destId="{5A6C5211-8FF8-4313-A9FE-B0B83813547F}" srcOrd="2" destOrd="0" presId="urn:microsoft.com/office/officeart/2009/3/layout/StepUpProcess"/>
    <dgm:cxn modelId="{54D83D5C-2ACD-4EE6-8683-C3A7D75A1767}" type="presParOf" srcId="{144B5FA7-A7E0-40BD-8AD2-1DAE2094CC34}" destId="{0360F399-EB52-44F4-8199-2CB39E18BA50}" srcOrd="3" destOrd="0" presId="urn:microsoft.com/office/officeart/2009/3/layout/StepUpProcess"/>
    <dgm:cxn modelId="{9B080AC2-B56F-4E07-BEAC-FD9596314EE1}" type="presParOf" srcId="{0360F399-EB52-44F4-8199-2CB39E18BA50}" destId="{5AB293A1-B569-480A-9E07-D9A03E97622B}" srcOrd="0" destOrd="0" presId="urn:microsoft.com/office/officeart/2009/3/layout/StepUpProcess"/>
    <dgm:cxn modelId="{FB0AA18C-F7B2-472C-9BC0-B6B6F833ECCB}" type="presParOf" srcId="{144B5FA7-A7E0-40BD-8AD2-1DAE2094CC34}" destId="{6C8DBD90-CD22-44C7-9CEE-58D193E20DE0}" srcOrd="4" destOrd="0" presId="urn:microsoft.com/office/officeart/2009/3/layout/StepUpProcess"/>
    <dgm:cxn modelId="{E40CF6C5-9C8D-45FA-A305-CFC5932A5326}" type="presParOf" srcId="{6C8DBD90-CD22-44C7-9CEE-58D193E20DE0}" destId="{88AB5669-92D6-4377-A2DD-731E143A18AC}" srcOrd="0" destOrd="0" presId="urn:microsoft.com/office/officeart/2009/3/layout/StepUpProcess"/>
    <dgm:cxn modelId="{0DC460CB-B3BC-4F76-B223-89F72DBAA72E}" type="presParOf" srcId="{6C8DBD90-CD22-44C7-9CEE-58D193E20DE0}" destId="{0CEC8987-0D55-409A-B66D-379755EA9A64}" srcOrd="1" destOrd="0" presId="urn:microsoft.com/office/officeart/2009/3/layout/StepUpProcess"/>
    <dgm:cxn modelId="{1C0B6F2E-D383-4FA8-A027-0C829861B73A}" type="presParOf" srcId="{6C8DBD90-CD22-44C7-9CEE-58D193E20DE0}" destId="{8BFD8772-AADD-40BB-B10E-FC84B8294594}" srcOrd="2" destOrd="0" presId="urn:microsoft.com/office/officeart/2009/3/layout/StepUpProcess"/>
    <dgm:cxn modelId="{61CAC569-32B2-452A-9403-6CF7A914922A}" type="presParOf" srcId="{144B5FA7-A7E0-40BD-8AD2-1DAE2094CC34}" destId="{654F42D7-29C4-4023-9247-D71DD66493D0}" srcOrd="5" destOrd="0" presId="urn:microsoft.com/office/officeart/2009/3/layout/StepUpProcess"/>
    <dgm:cxn modelId="{F215084A-3569-4D46-8308-4164A2309533}" type="presParOf" srcId="{654F42D7-29C4-4023-9247-D71DD66493D0}" destId="{FB46DC12-ABBD-4E30-A98C-11A87BDA8834}" srcOrd="0" destOrd="0" presId="urn:microsoft.com/office/officeart/2009/3/layout/StepUpProcess"/>
    <dgm:cxn modelId="{7B1AB19C-0F8A-4D1D-B61C-CA77B2B81962}" type="presParOf" srcId="{144B5FA7-A7E0-40BD-8AD2-1DAE2094CC34}" destId="{FB4BBA1B-F344-4659-9673-758ED8365F45}" srcOrd="6" destOrd="0" presId="urn:microsoft.com/office/officeart/2009/3/layout/StepUpProcess"/>
    <dgm:cxn modelId="{FA15DFF6-D8A7-431D-B8DD-C734AF820350}" type="presParOf" srcId="{FB4BBA1B-F344-4659-9673-758ED8365F45}" destId="{98FA0C32-BC0E-4319-AF92-8567E3BBD5C3}" srcOrd="0" destOrd="0" presId="urn:microsoft.com/office/officeart/2009/3/layout/StepUpProcess"/>
    <dgm:cxn modelId="{75D98A58-D409-4F4F-A9C7-DFA888BFE633}" type="presParOf" srcId="{FB4BBA1B-F344-4659-9673-758ED8365F45}" destId="{6CF590A9-94B9-458B-8404-33CD02AC67E3}" srcOrd="1" destOrd="0" presId="urn:microsoft.com/office/officeart/2009/3/layout/StepUpProcess"/>
  </dgm:cxnLst>
  <dgm:bg>
    <a:noFill/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3B9011-64A4-48D8-9D7F-7221F079BF0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94D9183-349B-4A22-B942-AD2DC21297DA}">
      <dgm:prSet phldrT="[Tekst]"/>
      <dgm:spPr/>
      <dgm:t>
        <a:bodyPr/>
        <a:lstStyle/>
        <a:p>
          <a:r>
            <a:rPr lang="hr-HR" b="1" dirty="0" smtClean="0"/>
            <a:t>obiteljskih kuća</a:t>
          </a:r>
          <a:endParaRPr lang="hr-HR" dirty="0"/>
        </a:p>
      </dgm:t>
    </dgm:pt>
    <dgm:pt modelId="{46A9C589-A78F-4713-830D-9455C4B53497}" type="parTrans" cxnId="{44B7F9F0-5259-40C8-9D23-28BFDD2EF978}">
      <dgm:prSet/>
      <dgm:spPr/>
      <dgm:t>
        <a:bodyPr/>
        <a:lstStyle/>
        <a:p>
          <a:endParaRPr lang="hr-HR"/>
        </a:p>
      </dgm:t>
    </dgm:pt>
    <dgm:pt modelId="{DF645C42-8512-4DD0-A715-660109B02961}" type="sibTrans" cxnId="{44B7F9F0-5259-40C8-9D23-28BFDD2EF978}">
      <dgm:prSet/>
      <dgm:spPr/>
      <dgm:t>
        <a:bodyPr/>
        <a:lstStyle/>
        <a:p>
          <a:endParaRPr lang="hr-HR"/>
        </a:p>
      </dgm:t>
    </dgm:pt>
    <dgm:pt modelId="{EBEB06F5-F775-4A4C-A1E8-0E778210E3F2}">
      <dgm:prSet phldrT="[Tekst]"/>
      <dgm:spPr/>
      <dgm:t>
        <a:bodyPr/>
        <a:lstStyle/>
        <a:p>
          <a:r>
            <a:rPr lang="hr-HR" dirty="0" smtClean="0"/>
            <a:t>U suradnji s JLP(R)S</a:t>
          </a:r>
          <a:endParaRPr lang="hr-HR" dirty="0"/>
        </a:p>
      </dgm:t>
    </dgm:pt>
    <dgm:pt modelId="{37D5BD45-C586-48DC-9A9D-1CA17DB68906}" type="parTrans" cxnId="{1347AEC3-1FC3-4360-A372-E2921A7DE942}">
      <dgm:prSet/>
      <dgm:spPr/>
      <dgm:t>
        <a:bodyPr/>
        <a:lstStyle/>
        <a:p>
          <a:endParaRPr lang="hr-HR"/>
        </a:p>
      </dgm:t>
    </dgm:pt>
    <dgm:pt modelId="{77D48A9E-65E6-471E-9972-251552C56CEF}" type="sibTrans" cxnId="{1347AEC3-1FC3-4360-A372-E2921A7DE942}">
      <dgm:prSet/>
      <dgm:spPr/>
      <dgm:t>
        <a:bodyPr/>
        <a:lstStyle/>
        <a:p>
          <a:endParaRPr lang="hr-HR"/>
        </a:p>
      </dgm:t>
    </dgm:pt>
    <dgm:pt modelId="{E698E654-B86D-4178-9EE5-0DB825A1F675}">
      <dgm:prSet phldrT="[Tekst]"/>
      <dgm:spPr/>
      <dgm:t>
        <a:bodyPr/>
        <a:lstStyle/>
        <a:p>
          <a:r>
            <a:rPr lang="hr-HR" b="1" dirty="0" err="1" smtClean="0"/>
            <a:t>višestambenih</a:t>
          </a:r>
          <a:endParaRPr lang="hr-HR" b="1" dirty="0"/>
        </a:p>
      </dgm:t>
    </dgm:pt>
    <dgm:pt modelId="{A36C4508-9F5E-4A10-A03C-FAE028D3A542}" type="parTrans" cxnId="{DABB5DC4-D302-4DC3-A14E-1FDD0A6DE49E}">
      <dgm:prSet/>
      <dgm:spPr/>
      <dgm:t>
        <a:bodyPr/>
        <a:lstStyle/>
        <a:p>
          <a:endParaRPr lang="hr-HR"/>
        </a:p>
      </dgm:t>
    </dgm:pt>
    <dgm:pt modelId="{F32698BD-5289-45D1-816D-5760B56E0371}" type="sibTrans" cxnId="{DABB5DC4-D302-4DC3-A14E-1FDD0A6DE49E}">
      <dgm:prSet/>
      <dgm:spPr/>
      <dgm:t>
        <a:bodyPr/>
        <a:lstStyle/>
        <a:p>
          <a:endParaRPr lang="hr-HR"/>
        </a:p>
      </dgm:t>
    </dgm:pt>
    <dgm:pt modelId="{57BA6BF0-3BDF-42E8-816D-7B0685A24742}">
      <dgm:prSet phldrT="[Tekst]"/>
      <dgm:spPr/>
      <dgm:t>
        <a:bodyPr/>
        <a:lstStyle/>
        <a:p>
          <a:r>
            <a:rPr lang="hr-HR" dirty="0" smtClean="0"/>
            <a:t>Preko upravitelja zgrada</a:t>
          </a:r>
          <a:endParaRPr lang="hr-HR" dirty="0"/>
        </a:p>
      </dgm:t>
    </dgm:pt>
    <dgm:pt modelId="{D403DA28-0CF0-4D01-AA28-936DC3F96D65}" type="parTrans" cxnId="{EA09F4A7-EB09-4A88-9236-6258FB946CF3}">
      <dgm:prSet/>
      <dgm:spPr/>
      <dgm:t>
        <a:bodyPr/>
        <a:lstStyle/>
        <a:p>
          <a:endParaRPr lang="hr-HR"/>
        </a:p>
      </dgm:t>
    </dgm:pt>
    <dgm:pt modelId="{E0B4B6E6-CBEC-439B-ABAF-1F49DB9A17C7}" type="sibTrans" cxnId="{EA09F4A7-EB09-4A88-9236-6258FB946CF3}">
      <dgm:prSet/>
      <dgm:spPr/>
      <dgm:t>
        <a:bodyPr/>
        <a:lstStyle/>
        <a:p>
          <a:endParaRPr lang="hr-HR"/>
        </a:p>
      </dgm:t>
    </dgm:pt>
    <dgm:pt modelId="{C77D42D7-95CA-4E5D-BC67-EB3C359D5343}">
      <dgm:prSet/>
      <dgm:spPr/>
      <dgm:t>
        <a:bodyPr/>
        <a:lstStyle/>
        <a:p>
          <a:r>
            <a:rPr lang="hr-HR" b="1" dirty="0" smtClean="0"/>
            <a:t>javnih</a:t>
          </a:r>
          <a:endParaRPr lang="hr-HR" b="1" dirty="0"/>
        </a:p>
      </dgm:t>
    </dgm:pt>
    <dgm:pt modelId="{2611199D-D191-40C8-B293-B368F441B093}" type="parTrans" cxnId="{B1C5991F-0D3C-4A1E-AD9B-32D158FFD592}">
      <dgm:prSet/>
      <dgm:spPr/>
      <dgm:t>
        <a:bodyPr/>
        <a:lstStyle/>
        <a:p>
          <a:endParaRPr lang="hr-HR"/>
        </a:p>
      </dgm:t>
    </dgm:pt>
    <dgm:pt modelId="{36785229-C52E-4C15-9A31-65CDBA915746}" type="sibTrans" cxnId="{B1C5991F-0D3C-4A1E-AD9B-32D158FFD592}">
      <dgm:prSet/>
      <dgm:spPr/>
      <dgm:t>
        <a:bodyPr/>
        <a:lstStyle/>
        <a:p>
          <a:endParaRPr lang="hr-HR"/>
        </a:p>
      </dgm:t>
    </dgm:pt>
    <dgm:pt modelId="{62370FB1-7762-475C-A3A2-158EFFDA72A1}">
      <dgm:prSet/>
      <dgm:spPr/>
      <dgm:t>
        <a:bodyPr/>
        <a:lstStyle/>
        <a:p>
          <a:r>
            <a:rPr lang="hr-HR" dirty="0" smtClean="0"/>
            <a:t>U suradnji s APN-om</a:t>
          </a:r>
          <a:endParaRPr lang="hr-HR" dirty="0"/>
        </a:p>
      </dgm:t>
    </dgm:pt>
    <dgm:pt modelId="{CB64A15F-73F2-4B9C-BE93-F4D8EBAB1338}" type="parTrans" cxnId="{66E7BDEE-19A4-4E9B-AFA5-F97EF715CFEB}">
      <dgm:prSet/>
      <dgm:spPr/>
      <dgm:t>
        <a:bodyPr/>
        <a:lstStyle/>
        <a:p>
          <a:endParaRPr lang="hr-HR"/>
        </a:p>
      </dgm:t>
    </dgm:pt>
    <dgm:pt modelId="{4AF488D2-EAD0-4F5C-9A67-97AF1E7CB6F2}" type="sibTrans" cxnId="{66E7BDEE-19A4-4E9B-AFA5-F97EF715CFEB}">
      <dgm:prSet/>
      <dgm:spPr/>
      <dgm:t>
        <a:bodyPr/>
        <a:lstStyle/>
        <a:p>
          <a:endParaRPr lang="hr-HR"/>
        </a:p>
      </dgm:t>
    </dgm:pt>
    <dgm:pt modelId="{1F35E95D-0DF1-4DFE-B683-16D7E066FDFE}">
      <dgm:prSet/>
      <dgm:spPr/>
      <dgm:t>
        <a:bodyPr/>
        <a:lstStyle/>
        <a:p>
          <a:r>
            <a:rPr lang="hr-HR" b="1" dirty="0" smtClean="0"/>
            <a:t>komercijalnih</a:t>
          </a:r>
          <a:endParaRPr lang="hr-HR" b="1" dirty="0"/>
        </a:p>
      </dgm:t>
    </dgm:pt>
    <dgm:pt modelId="{2BC52450-1083-43E6-B4C4-30E08FC23050}" type="parTrans" cxnId="{2C76322F-7A6F-4E06-9418-B540B293C51D}">
      <dgm:prSet/>
      <dgm:spPr/>
      <dgm:t>
        <a:bodyPr/>
        <a:lstStyle/>
        <a:p>
          <a:endParaRPr lang="hr-HR"/>
        </a:p>
      </dgm:t>
    </dgm:pt>
    <dgm:pt modelId="{97A46B3B-9153-4032-9170-D9DBA19737F8}" type="sibTrans" cxnId="{2C76322F-7A6F-4E06-9418-B540B293C51D}">
      <dgm:prSet/>
      <dgm:spPr/>
      <dgm:t>
        <a:bodyPr/>
        <a:lstStyle/>
        <a:p>
          <a:endParaRPr lang="hr-HR"/>
        </a:p>
      </dgm:t>
    </dgm:pt>
    <dgm:pt modelId="{3341373A-1148-4625-8EA2-938143DCBB54}">
      <dgm:prSet/>
      <dgm:spPr/>
      <dgm:t>
        <a:bodyPr/>
        <a:lstStyle/>
        <a:p>
          <a:r>
            <a:rPr lang="hr-HR" dirty="0" smtClean="0"/>
            <a:t>Putem Natječaja Fonda</a:t>
          </a:r>
          <a:endParaRPr lang="hr-HR" dirty="0"/>
        </a:p>
      </dgm:t>
    </dgm:pt>
    <dgm:pt modelId="{EB4AF486-A990-4DD3-AEE3-51A7E378C3AB}" type="parTrans" cxnId="{214F577E-9625-41C6-9FAD-90643A28949D}">
      <dgm:prSet/>
      <dgm:spPr/>
      <dgm:t>
        <a:bodyPr/>
        <a:lstStyle/>
        <a:p>
          <a:endParaRPr lang="hr-HR"/>
        </a:p>
      </dgm:t>
    </dgm:pt>
    <dgm:pt modelId="{6F388FAE-E96F-4B4F-A2F4-3ED2A6F8A083}" type="sibTrans" cxnId="{214F577E-9625-41C6-9FAD-90643A28949D}">
      <dgm:prSet/>
      <dgm:spPr/>
      <dgm:t>
        <a:bodyPr/>
        <a:lstStyle/>
        <a:p>
          <a:endParaRPr lang="hr-HR"/>
        </a:p>
      </dgm:t>
    </dgm:pt>
    <dgm:pt modelId="{CBDC94E1-88A0-4C49-B206-66E99D67817C}" type="pres">
      <dgm:prSet presAssocID="{3C3B9011-64A4-48D8-9D7F-7221F079BF0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16438B29-B3E2-473C-AC0F-5D0C6E5C8F42}" type="pres">
      <dgm:prSet presAssocID="{094D9183-349B-4A22-B942-AD2DC21297DA}" presName="linNode" presStyleCnt="0"/>
      <dgm:spPr/>
    </dgm:pt>
    <dgm:pt modelId="{FB93E6E5-6F28-48E8-A2DB-2EF9E1621535}" type="pres">
      <dgm:prSet presAssocID="{094D9183-349B-4A22-B942-AD2DC21297DA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F18E2FF-C624-4640-8E04-D99919F92DE9}" type="pres">
      <dgm:prSet presAssocID="{094D9183-349B-4A22-B942-AD2DC21297DA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A1E9E4D-FC5E-496E-9166-8E98DAD4EC9D}" type="pres">
      <dgm:prSet presAssocID="{DF645C42-8512-4DD0-A715-660109B02961}" presName="spacing" presStyleCnt="0"/>
      <dgm:spPr/>
    </dgm:pt>
    <dgm:pt modelId="{E080EF8E-2806-4DDF-9CE0-444A8A9E3667}" type="pres">
      <dgm:prSet presAssocID="{E698E654-B86D-4178-9EE5-0DB825A1F675}" presName="linNode" presStyleCnt="0"/>
      <dgm:spPr/>
    </dgm:pt>
    <dgm:pt modelId="{C3E0B464-9E12-44C1-A9A0-B6424BFA2D33}" type="pres">
      <dgm:prSet presAssocID="{E698E654-B86D-4178-9EE5-0DB825A1F675}" presName="parentShp" presStyleLbl="node1" presStyleIdx="1" presStyleCnt="4" custScaleX="111297" custLinFactNeighborX="1851" custLinFactNeighborY="308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3C442CE-B6D9-4FD1-9E80-5732FE0E7ED5}" type="pres">
      <dgm:prSet presAssocID="{E698E654-B86D-4178-9EE5-0DB825A1F675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BBCAC9F-1FE0-4925-A39F-50C9E671CCCF}" type="pres">
      <dgm:prSet presAssocID="{F32698BD-5289-45D1-816D-5760B56E0371}" presName="spacing" presStyleCnt="0"/>
      <dgm:spPr/>
    </dgm:pt>
    <dgm:pt modelId="{6A25D0E1-3FD1-4114-83E2-ECE01C8C4D5F}" type="pres">
      <dgm:prSet presAssocID="{C77D42D7-95CA-4E5D-BC67-EB3C359D5343}" presName="linNode" presStyleCnt="0"/>
      <dgm:spPr/>
    </dgm:pt>
    <dgm:pt modelId="{7B77099B-8034-4476-99A1-31349B326C4B}" type="pres">
      <dgm:prSet presAssocID="{C77D42D7-95CA-4E5D-BC67-EB3C359D5343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DC86829-722A-42DD-84FF-EA9A98BDFB7D}" type="pres">
      <dgm:prSet presAssocID="{C77D42D7-95CA-4E5D-BC67-EB3C359D5343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143519A-FA00-478E-ACF9-912D8B2036DD}" type="pres">
      <dgm:prSet presAssocID="{36785229-C52E-4C15-9A31-65CDBA915746}" presName="spacing" presStyleCnt="0"/>
      <dgm:spPr/>
    </dgm:pt>
    <dgm:pt modelId="{3C7DF8BC-8159-4B71-92E9-79D036D96D48}" type="pres">
      <dgm:prSet presAssocID="{1F35E95D-0DF1-4DFE-B683-16D7E066FDFE}" presName="linNode" presStyleCnt="0"/>
      <dgm:spPr/>
    </dgm:pt>
    <dgm:pt modelId="{21777072-4F89-429B-8205-31C247750DBD}" type="pres">
      <dgm:prSet presAssocID="{1F35E95D-0DF1-4DFE-B683-16D7E066FDFE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8DAEB2F-C255-4E26-AB23-32B31A560980}" type="pres">
      <dgm:prSet presAssocID="{1F35E95D-0DF1-4DFE-B683-16D7E066FDFE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1C5991F-0D3C-4A1E-AD9B-32D158FFD592}" srcId="{3C3B9011-64A4-48D8-9D7F-7221F079BF09}" destId="{C77D42D7-95CA-4E5D-BC67-EB3C359D5343}" srcOrd="2" destOrd="0" parTransId="{2611199D-D191-40C8-B293-B368F441B093}" sibTransId="{36785229-C52E-4C15-9A31-65CDBA915746}"/>
    <dgm:cxn modelId="{DABB5DC4-D302-4DC3-A14E-1FDD0A6DE49E}" srcId="{3C3B9011-64A4-48D8-9D7F-7221F079BF09}" destId="{E698E654-B86D-4178-9EE5-0DB825A1F675}" srcOrd="1" destOrd="0" parTransId="{A36C4508-9F5E-4A10-A03C-FAE028D3A542}" sibTransId="{F32698BD-5289-45D1-816D-5760B56E0371}"/>
    <dgm:cxn modelId="{214F577E-9625-41C6-9FAD-90643A28949D}" srcId="{1F35E95D-0DF1-4DFE-B683-16D7E066FDFE}" destId="{3341373A-1148-4625-8EA2-938143DCBB54}" srcOrd="0" destOrd="0" parTransId="{EB4AF486-A990-4DD3-AEE3-51A7E378C3AB}" sibTransId="{6F388FAE-E96F-4B4F-A2F4-3ED2A6F8A083}"/>
    <dgm:cxn modelId="{91618B42-0D87-48E4-A4C9-413AC44F7256}" type="presOf" srcId="{57BA6BF0-3BDF-42E8-816D-7B0685A24742}" destId="{63C442CE-B6D9-4FD1-9E80-5732FE0E7ED5}" srcOrd="0" destOrd="0" presId="urn:microsoft.com/office/officeart/2005/8/layout/vList6"/>
    <dgm:cxn modelId="{66E7BDEE-19A4-4E9B-AFA5-F97EF715CFEB}" srcId="{C77D42D7-95CA-4E5D-BC67-EB3C359D5343}" destId="{62370FB1-7762-475C-A3A2-158EFFDA72A1}" srcOrd="0" destOrd="0" parTransId="{CB64A15F-73F2-4B9C-BE93-F4D8EBAB1338}" sibTransId="{4AF488D2-EAD0-4F5C-9A67-97AF1E7CB6F2}"/>
    <dgm:cxn modelId="{2578BED2-700A-4FCD-8331-D9C9CBAE5152}" type="presOf" srcId="{3C3B9011-64A4-48D8-9D7F-7221F079BF09}" destId="{CBDC94E1-88A0-4C49-B206-66E99D67817C}" srcOrd="0" destOrd="0" presId="urn:microsoft.com/office/officeart/2005/8/layout/vList6"/>
    <dgm:cxn modelId="{6D645663-8CB4-42DB-9CF2-E7839B959E5D}" type="presOf" srcId="{1F35E95D-0DF1-4DFE-B683-16D7E066FDFE}" destId="{21777072-4F89-429B-8205-31C247750DBD}" srcOrd="0" destOrd="0" presId="urn:microsoft.com/office/officeart/2005/8/layout/vList6"/>
    <dgm:cxn modelId="{7D06F7C2-A139-4D0B-B249-55EC6DF56E43}" type="presOf" srcId="{62370FB1-7762-475C-A3A2-158EFFDA72A1}" destId="{4DC86829-722A-42DD-84FF-EA9A98BDFB7D}" srcOrd="0" destOrd="0" presId="urn:microsoft.com/office/officeart/2005/8/layout/vList6"/>
    <dgm:cxn modelId="{44B7F9F0-5259-40C8-9D23-28BFDD2EF978}" srcId="{3C3B9011-64A4-48D8-9D7F-7221F079BF09}" destId="{094D9183-349B-4A22-B942-AD2DC21297DA}" srcOrd="0" destOrd="0" parTransId="{46A9C589-A78F-4713-830D-9455C4B53497}" sibTransId="{DF645C42-8512-4DD0-A715-660109B02961}"/>
    <dgm:cxn modelId="{1347AEC3-1FC3-4360-A372-E2921A7DE942}" srcId="{094D9183-349B-4A22-B942-AD2DC21297DA}" destId="{EBEB06F5-F775-4A4C-A1E8-0E778210E3F2}" srcOrd="0" destOrd="0" parTransId="{37D5BD45-C586-48DC-9A9D-1CA17DB68906}" sibTransId="{77D48A9E-65E6-471E-9972-251552C56CEF}"/>
    <dgm:cxn modelId="{2C76322F-7A6F-4E06-9418-B540B293C51D}" srcId="{3C3B9011-64A4-48D8-9D7F-7221F079BF09}" destId="{1F35E95D-0DF1-4DFE-B683-16D7E066FDFE}" srcOrd="3" destOrd="0" parTransId="{2BC52450-1083-43E6-B4C4-30E08FC23050}" sibTransId="{97A46B3B-9153-4032-9170-D9DBA19737F8}"/>
    <dgm:cxn modelId="{885FD2CE-2603-424E-8DDA-B677C800E61F}" type="presOf" srcId="{094D9183-349B-4A22-B942-AD2DC21297DA}" destId="{FB93E6E5-6F28-48E8-A2DB-2EF9E1621535}" srcOrd="0" destOrd="0" presId="urn:microsoft.com/office/officeart/2005/8/layout/vList6"/>
    <dgm:cxn modelId="{FB138E37-EB9A-4E14-9AEA-6B4586D9E74B}" type="presOf" srcId="{E698E654-B86D-4178-9EE5-0DB825A1F675}" destId="{C3E0B464-9E12-44C1-A9A0-B6424BFA2D33}" srcOrd="0" destOrd="0" presId="urn:microsoft.com/office/officeart/2005/8/layout/vList6"/>
    <dgm:cxn modelId="{A374D206-26A5-44E5-AF67-CF0A3DF7515D}" type="presOf" srcId="{C77D42D7-95CA-4E5D-BC67-EB3C359D5343}" destId="{7B77099B-8034-4476-99A1-31349B326C4B}" srcOrd="0" destOrd="0" presId="urn:microsoft.com/office/officeart/2005/8/layout/vList6"/>
    <dgm:cxn modelId="{EA09F4A7-EB09-4A88-9236-6258FB946CF3}" srcId="{E698E654-B86D-4178-9EE5-0DB825A1F675}" destId="{57BA6BF0-3BDF-42E8-816D-7B0685A24742}" srcOrd="0" destOrd="0" parTransId="{D403DA28-0CF0-4D01-AA28-936DC3F96D65}" sibTransId="{E0B4B6E6-CBEC-439B-ABAF-1F49DB9A17C7}"/>
    <dgm:cxn modelId="{08830E4D-7A1A-4A5C-8C35-77CA89C8A335}" type="presOf" srcId="{EBEB06F5-F775-4A4C-A1E8-0E778210E3F2}" destId="{5F18E2FF-C624-4640-8E04-D99919F92DE9}" srcOrd="0" destOrd="0" presId="urn:microsoft.com/office/officeart/2005/8/layout/vList6"/>
    <dgm:cxn modelId="{6F849C6F-14D3-4D76-9355-04372701700F}" type="presOf" srcId="{3341373A-1148-4625-8EA2-938143DCBB54}" destId="{C8DAEB2F-C255-4E26-AB23-32B31A560980}" srcOrd="0" destOrd="0" presId="urn:microsoft.com/office/officeart/2005/8/layout/vList6"/>
    <dgm:cxn modelId="{03B20AFE-01B6-442A-9A43-D7D0D74031AE}" type="presParOf" srcId="{CBDC94E1-88A0-4C49-B206-66E99D67817C}" destId="{16438B29-B3E2-473C-AC0F-5D0C6E5C8F42}" srcOrd="0" destOrd="0" presId="urn:microsoft.com/office/officeart/2005/8/layout/vList6"/>
    <dgm:cxn modelId="{8B426513-129A-4AA3-A532-9A9F5736DEB8}" type="presParOf" srcId="{16438B29-B3E2-473C-AC0F-5D0C6E5C8F42}" destId="{FB93E6E5-6F28-48E8-A2DB-2EF9E1621535}" srcOrd="0" destOrd="0" presId="urn:microsoft.com/office/officeart/2005/8/layout/vList6"/>
    <dgm:cxn modelId="{CFEC1404-FD4D-4078-8D6A-6B36A18D2E3C}" type="presParOf" srcId="{16438B29-B3E2-473C-AC0F-5D0C6E5C8F42}" destId="{5F18E2FF-C624-4640-8E04-D99919F92DE9}" srcOrd="1" destOrd="0" presId="urn:microsoft.com/office/officeart/2005/8/layout/vList6"/>
    <dgm:cxn modelId="{ED9F6B7A-D398-4B33-BAA9-CE22FCDFB51C}" type="presParOf" srcId="{CBDC94E1-88A0-4C49-B206-66E99D67817C}" destId="{6A1E9E4D-FC5E-496E-9166-8E98DAD4EC9D}" srcOrd="1" destOrd="0" presId="urn:microsoft.com/office/officeart/2005/8/layout/vList6"/>
    <dgm:cxn modelId="{C88E666F-9050-4CD4-BF7C-CB55FE36CD93}" type="presParOf" srcId="{CBDC94E1-88A0-4C49-B206-66E99D67817C}" destId="{E080EF8E-2806-4DDF-9CE0-444A8A9E3667}" srcOrd="2" destOrd="0" presId="urn:microsoft.com/office/officeart/2005/8/layout/vList6"/>
    <dgm:cxn modelId="{507A5C32-385F-4F72-AF5D-E9EDB13EDBCA}" type="presParOf" srcId="{E080EF8E-2806-4DDF-9CE0-444A8A9E3667}" destId="{C3E0B464-9E12-44C1-A9A0-B6424BFA2D33}" srcOrd="0" destOrd="0" presId="urn:microsoft.com/office/officeart/2005/8/layout/vList6"/>
    <dgm:cxn modelId="{28AD9128-93D5-4B03-AB69-C9BEB26E05C9}" type="presParOf" srcId="{E080EF8E-2806-4DDF-9CE0-444A8A9E3667}" destId="{63C442CE-B6D9-4FD1-9E80-5732FE0E7ED5}" srcOrd="1" destOrd="0" presId="urn:microsoft.com/office/officeart/2005/8/layout/vList6"/>
    <dgm:cxn modelId="{9E1C5DF4-D6C7-4D3F-B0F6-018BAE3C147C}" type="presParOf" srcId="{CBDC94E1-88A0-4C49-B206-66E99D67817C}" destId="{2BBCAC9F-1FE0-4925-A39F-50C9E671CCCF}" srcOrd="3" destOrd="0" presId="urn:microsoft.com/office/officeart/2005/8/layout/vList6"/>
    <dgm:cxn modelId="{3DCE8483-4D8B-48F2-AA72-F71FC7208395}" type="presParOf" srcId="{CBDC94E1-88A0-4C49-B206-66E99D67817C}" destId="{6A25D0E1-3FD1-4114-83E2-ECE01C8C4D5F}" srcOrd="4" destOrd="0" presId="urn:microsoft.com/office/officeart/2005/8/layout/vList6"/>
    <dgm:cxn modelId="{DC681580-CB0E-463B-8CF8-F098D9E9672A}" type="presParOf" srcId="{6A25D0E1-3FD1-4114-83E2-ECE01C8C4D5F}" destId="{7B77099B-8034-4476-99A1-31349B326C4B}" srcOrd="0" destOrd="0" presId="urn:microsoft.com/office/officeart/2005/8/layout/vList6"/>
    <dgm:cxn modelId="{9B370604-E73C-4326-B35A-AF52152903C1}" type="presParOf" srcId="{6A25D0E1-3FD1-4114-83E2-ECE01C8C4D5F}" destId="{4DC86829-722A-42DD-84FF-EA9A98BDFB7D}" srcOrd="1" destOrd="0" presId="urn:microsoft.com/office/officeart/2005/8/layout/vList6"/>
    <dgm:cxn modelId="{26EFEA80-04FB-4D6F-86B8-F66E3CD0BD82}" type="presParOf" srcId="{CBDC94E1-88A0-4C49-B206-66E99D67817C}" destId="{F143519A-FA00-478E-ACF9-912D8B2036DD}" srcOrd="5" destOrd="0" presId="urn:microsoft.com/office/officeart/2005/8/layout/vList6"/>
    <dgm:cxn modelId="{0C433842-3BBB-4C07-916B-DB4DBB3E3B53}" type="presParOf" srcId="{CBDC94E1-88A0-4C49-B206-66E99D67817C}" destId="{3C7DF8BC-8159-4B71-92E9-79D036D96D48}" srcOrd="6" destOrd="0" presId="urn:microsoft.com/office/officeart/2005/8/layout/vList6"/>
    <dgm:cxn modelId="{941182C7-BF7F-4822-95B7-93CCF66834E5}" type="presParOf" srcId="{3C7DF8BC-8159-4B71-92E9-79D036D96D48}" destId="{21777072-4F89-429B-8205-31C247750DBD}" srcOrd="0" destOrd="0" presId="urn:microsoft.com/office/officeart/2005/8/layout/vList6"/>
    <dgm:cxn modelId="{E927DA5E-C58D-4B9A-9411-CA680D64269D}" type="presParOf" srcId="{3C7DF8BC-8159-4B71-92E9-79D036D96D48}" destId="{C8DAEB2F-C255-4E26-AB23-32B31A56098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D82BF1-CAC2-4BB0-BFA4-F0809DB45D7B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91EE5A7D-827A-4709-9401-F756EC9C785A}">
      <dgm:prSet phldrT="[Text]" custT="1"/>
      <dgm:spPr/>
      <dgm:t>
        <a:bodyPr/>
        <a:lstStyle/>
        <a:p>
          <a:r>
            <a:rPr lang="hr-HR" sz="2000" dirty="0" smtClean="0">
              <a:latin typeface="+mn-lt"/>
            </a:rPr>
            <a:t>Planom natječaja i javnih poziva u 2014. </a:t>
          </a:r>
          <a:endParaRPr lang="hr-HR" sz="2000" dirty="0" smtClean="0">
            <a:latin typeface="+mn-lt"/>
          </a:endParaRPr>
        </a:p>
        <a:p>
          <a:r>
            <a:rPr lang="hr-HR" sz="2000" b="1" dirty="0" smtClean="0">
              <a:solidFill>
                <a:schemeClr val="bg1"/>
              </a:solidFill>
              <a:latin typeface="+mn-lt"/>
            </a:rPr>
            <a:t>predviđeno je 50, a odobreno  155 mil. kn. </a:t>
          </a:r>
          <a:endParaRPr lang="hr-HR" sz="2000" dirty="0" smtClean="0">
            <a:solidFill>
              <a:schemeClr val="bg1"/>
            </a:solidFill>
            <a:latin typeface="+mn-lt"/>
          </a:endParaRPr>
        </a:p>
      </dgm:t>
    </dgm:pt>
    <dgm:pt modelId="{CD130CF2-430B-4F71-9863-93BB7D4AB499}" type="parTrans" cxnId="{341209AA-9F73-4EB8-A85F-E4F67009FD7F}">
      <dgm:prSet/>
      <dgm:spPr/>
      <dgm:t>
        <a:bodyPr/>
        <a:lstStyle/>
        <a:p>
          <a:endParaRPr lang="hr-HR"/>
        </a:p>
      </dgm:t>
    </dgm:pt>
    <dgm:pt modelId="{1577183B-065B-4EE6-A488-DAB4D90086A5}" type="sibTrans" cxnId="{341209AA-9F73-4EB8-A85F-E4F67009FD7F}">
      <dgm:prSet/>
      <dgm:spPr/>
      <dgm:t>
        <a:bodyPr/>
        <a:lstStyle/>
        <a:p>
          <a:endParaRPr lang="hr-HR"/>
        </a:p>
      </dgm:t>
    </dgm:pt>
    <dgm:pt modelId="{CAD42E1C-D20E-4EB8-955A-A81A7DF73A79}">
      <dgm:prSet phldrT="[Text]" custT="1"/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za mjere EnU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8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0" dirty="0" smtClean="0">
              <a:latin typeface="+mn-lt"/>
            </a:rPr>
            <a:t>Plan: </a:t>
          </a:r>
          <a:r>
            <a:rPr lang="hr-HR" sz="1800" b="1" dirty="0" smtClean="0">
              <a:latin typeface="+mn-lt"/>
            </a:rPr>
            <a:t>25 milijuna kn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0" dirty="0" smtClean="0">
              <a:latin typeface="+mn-lt"/>
            </a:rPr>
            <a:t>Udio Fonda: 40%, 60% ili 80%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dirty="0" smtClean="0">
              <a:latin typeface="+mn-lt"/>
            </a:rPr>
            <a:t>Udio JLP(R)S: 10%, 5% ili 2,5%</a:t>
          </a:r>
          <a:endParaRPr lang="hr-HR" sz="1800" b="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hr-HR" sz="18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Odobreno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&gt; 112 milijuna kn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za </a:t>
          </a:r>
          <a:r>
            <a:rPr lang="hr-HR" sz="1800" b="1" dirty="0" smtClean="0">
              <a:latin typeface="+mn-lt"/>
            </a:rPr>
            <a:t>3.400 </a:t>
          </a:r>
          <a:r>
            <a:rPr lang="hr-HR" sz="1800" b="1" dirty="0" smtClean="0">
              <a:latin typeface="+mn-lt"/>
            </a:rPr>
            <a:t>kućanstava!</a:t>
          </a:r>
          <a:endParaRPr lang="en-US" sz="1800" b="1" dirty="0" smtClean="0">
            <a:latin typeface="+mn-lt"/>
          </a:endParaRPr>
        </a:p>
      </dgm:t>
    </dgm:pt>
    <dgm:pt modelId="{2B077621-8215-4E8A-89AD-B499D6E7264B}" type="parTrans" cxnId="{EF00981E-9F55-489E-A422-8F304B185587}">
      <dgm:prSet/>
      <dgm:spPr/>
      <dgm:t>
        <a:bodyPr/>
        <a:lstStyle/>
        <a:p>
          <a:endParaRPr lang="hr-HR"/>
        </a:p>
      </dgm:t>
    </dgm:pt>
    <dgm:pt modelId="{29671790-B69A-4E5B-85AF-A0230A11BEB5}" type="sibTrans" cxnId="{EF00981E-9F55-489E-A422-8F304B185587}">
      <dgm:prSet/>
      <dgm:spPr/>
      <dgm:t>
        <a:bodyPr/>
        <a:lstStyle/>
        <a:p>
          <a:endParaRPr lang="hr-HR"/>
        </a:p>
      </dgm:t>
    </dgm:pt>
    <dgm:pt modelId="{E7945CC5-48C1-4464-A6D2-79D280DA5288}">
      <dgm:prSet phldrT="[Text]" custT="1"/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solidFill>
                <a:srgbClr val="FF0000"/>
              </a:solidFill>
              <a:latin typeface="+mn-lt"/>
            </a:rPr>
            <a:t>za sustave OIE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8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0" dirty="0" smtClean="0">
              <a:latin typeface="+mn-lt"/>
            </a:rPr>
            <a:t>Plan: </a:t>
          </a:r>
          <a:r>
            <a:rPr lang="hr-HR" sz="1800" b="1" dirty="0" smtClean="0">
              <a:latin typeface="+mn-lt"/>
            </a:rPr>
            <a:t>25 milijuna kn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0" dirty="0" smtClean="0">
              <a:latin typeface="+mn-lt"/>
            </a:rPr>
            <a:t>Udio Fonda: 40%, 60% ili 80%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dirty="0" smtClean="0">
              <a:latin typeface="+mn-lt"/>
            </a:rPr>
            <a:t>Udio JLP(R)S: 10%, 5% ili 2,5%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80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solidFill>
                <a:srgbClr val="FF0000"/>
              </a:solidFill>
              <a:latin typeface="+mn-lt"/>
            </a:rPr>
            <a:t>Odobreno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solidFill>
                <a:srgbClr val="FF0000"/>
              </a:solidFill>
              <a:latin typeface="+mn-lt"/>
            </a:rPr>
            <a:t>&gt; 43 milijuna kn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solidFill>
                <a:srgbClr val="FF0000"/>
              </a:solidFill>
              <a:latin typeface="+mn-lt"/>
            </a:rPr>
            <a:t>za </a:t>
          </a:r>
          <a:r>
            <a:rPr lang="hr-HR" sz="1800" b="1" dirty="0" smtClean="0">
              <a:solidFill>
                <a:srgbClr val="FF0000"/>
              </a:solidFill>
              <a:latin typeface="+mn-lt"/>
            </a:rPr>
            <a:t>2.6000 sustava!</a:t>
          </a:r>
          <a:endParaRPr lang="hr-HR" sz="2400" dirty="0">
            <a:solidFill>
              <a:srgbClr val="FF0000"/>
            </a:solidFill>
          </a:endParaRPr>
        </a:p>
      </dgm:t>
    </dgm:pt>
    <dgm:pt modelId="{ED2A006D-8A05-4174-B728-23FEEA3A35E2}" type="parTrans" cxnId="{A0D0F967-39D1-4B6C-8342-D648CBC775FC}">
      <dgm:prSet/>
      <dgm:spPr/>
      <dgm:t>
        <a:bodyPr/>
        <a:lstStyle/>
        <a:p>
          <a:endParaRPr lang="hr-HR"/>
        </a:p>
      </dgm:t>
    </dgm:pt>
    <dgm:pt modelId="{B880A00A-3291-48CB-9224-17093084E3A0}" type="sibTrans" cxnId="{A0D0F967-39D1-4B6C-8342-D648CBC775FC}">
      <dgm:prSet/>
      <dgm:spPr/>
      <dgm:t>
        <a:bodyPr/>
        <a:lstStyle/>
        <a:p>
          <a:endParaRPr lang="hr-HR"/>
        </a:p>
      </dgm:t>
    </dgm:pt>
    <dgm:pt modelId="{4AFA726A-D5F0-40AE-9208-BAD075CAEDEF}" type="pres">
      <dgm:prSet presAssocID="{68D82BF1-CAC2-4BB0-BFA4-F0809DB45D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5937B18-6315-49FC-B835-8E7631739F6F}" type="pres">
      <dgm:prSet presAssocID="{91EE5A7D-827A-4709-9401-F756EC9C785A}" presName="roof" presStyleLbl="dkBgShp" presStyleIdx="0" presStyleCnt="2"/>
      <dgm:spPr/>
      <dgm:t>
        <a:bodyPr/>
        <a:lstStyle/>
        <a:p>
          <a:endParaRPr lang="hr-HR"/>
        </a:p>
      </dgm:t>
    </dgm:pt>
    <dgm:pt modelId="{186402D1-B3E2-41D0-8476-4ED38D9439E9}" type="pres">
      <dgm:prSet presAssocID="{91EE5A7D-827A-4709-9401-F756EC9C785A}" presName="pillars" presStyleCnt="0"/>
      <dgm:spPr/>
      <dgm:t>
        <a:bodyPr/>
        <a:lstStyle/>
        <a:p>
          <a:endParaRPr lang="hr-HR"/>
        </a:p>
      </dgm:t>
    </dgm:pt>
    <dgm:pt modelId="{3A321D1A-9CB9-4507-85F6-DB91F9AB9E3C}" type="pres">
      <dgm:prSet presAssocID="{91EE5A7D-827A-4709-9401-F756EC9C785A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969789-7C20-4F45-9D7D-D03468FEC891}" type="pres">
      <dgm:prSet presAssocID="{E7945CC5-48C1-4464-A6D2-79D280DA5288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2569C7-43B5-40BE-B59E-89DB23889A5E}" type="pres">
      <dgm:prSet presAssocID="{91EE5A7D-827A-4709-9401-F756EC9C785A}" presName="base" presStyleLbl="dkBgShp" presStyleIdx="1" presStyleCnt="2"/>
      <dgm:spPr/>
      <dgm:t>
        <a:bodyPr/>
        <a:lstStyle/>
        <a:p>
          <a:endParaRPr lang="hr-HR"/>
        </a:p>
      </dgm:t>
    </dgm:pt>
  </dgm:ptLst>
  <dgm:cxnLst>
    <dgm:cxn modelId="{0873D599-F34C-4A93-A868-A0C585DFE889}" type="presOf" srcId="{E7945CC5-48C1-4464-A6D2-79D280DA5288}" destId="{C1969789-7C20-4F45-9D7D-D03468FEC891}" srcOrd="0" destOrd="0" presId="urn:microsoft.com/office/officeart/2005/8/layout/hList3"/>
    <dgm:cxn modelId="{A0D0F967-39D1-4B6C-8342-D648CBC775FC}" srcId="{91EE5A7D-827A-4709-9401-F756EC9C785A}" destId="{E7945CC5-48C1-4464-A6D2-79D280DA5288}" srcOrd="1" destOrd="0" parTransId="{ED2A006D-8A05-4174-B728-23FEEA3A35E2}" sibTransId="{B880A00A-3291-48CB-9224-17093084E3A0}"/>
    <dgm:cxn modelId="{6118A819-82AA-49F8-B2BB-B1FBEF67F4C3}" type="presOf" srcId="{CAD42E1C-D20E-4EB8-955A-A81A7DF73A79}" destId="{3A321D1A-9CB9-4507-85F6-DB91F9AB9E3C}" srcOrd="0" destOrd="0" presId="urn:microsoft.com/office/officeart/2005/8/layout/hList3"/>
    <dgm:cxn modelId="{994D1BD3-459A-435F-9042-12E43936A7B2}" type="presOf" srcId="{91EE5A7D-827A-4709-9401-F756EC9C785A}" destId="{D5937B18-6315-49FC-B835-8E7631739F6F}" srcOrd="0" destOrd="0" presId="urn:microsoft.com/office/officeart/2005/8/layout/hList3"/>
    <dgm:cxn modelId="{EF00981E-9F55-489E-A422-8F304B185587}" srcId="{91EE5A7D-827A-4709-9401-F756EC9C785A}" destId="{CAD42E1C-D20E-4EB8-955A-A81A7DF73A79}" srcOrd="0" destOrd="0" parTransId="{2B077621-8215-4E8A-89AD-B499D6E7264B}" sibTransId="{29671790-B69A-4E5B-85AF-A0230A11BEB5}"/>
    <dgm:cxn modelId="{341209AA-9F73-4EB8-A85F-E4F67009FD7F}" srcId="{68D82BF1-CAC2-4BB0-BFA4-F0809DB45D7B}" destId="{91EE5A7D-827A-4709-9401-F756EC9C785A}" srcOrd="0" destOrd="0" parTransId="{CD130CF2-430B-4F71-9863-93BB7D4AB499}" sibTransId="{1577183B-065B-4EE6-A488-DAB4D90086A5}"/>
    <dgm:cxn modelId="{83A72225-9CDD-4C45-A2EE-6A8D813BAEFC}" type="presOf" srcId="{68D82BF1-CAC2-4BB0-BFA4-F0809DB45D7B}" destId="{4AFA726A-D5F0-40AE-9208-BAD075CAEDEF}" srcOrd="0" destOrd="0" presId="urn:microsoft.com/office/officeart/2005/8/layout/hList3"/>
    <dgm:cxn modelId="{B6AC15F9-6F51-4D38-80D0-2212140335E4}" type="presParOf" srcId="{4AFA726A-D5F0-40AE-9208-BAD075CAEDEF}" destId="{D5937B18-6315-49FC-B835-8E7631739F6F}" srcOrd="0" destOrd="0" presId="urn:microsoft.com/office/officeart/2005/8/layout/hList3"/>
    <dgm:cxn modelId="{7E923E00-8D0C-4513-B835-6987B442EA61}" type="presParOf" srcId="{4AFA726A-D5F0-40AE-9208-BAD075CAEDEF}" destId="{186402D1-B3E2-41D0-8476-4ED38D9439E9}" srcOrd="1" destOrd="0" presId="urn:microsoft.com/office/officeart/2005/8/layout/hList3"/>
    <dgm:cxn modelId="{6B6F64FF-280C-4E33-8395-72EC727DAE35}" type="presParOf" srcId="{186402D1-B3E2-41D0-8476-4ED38D9439E9}" destId="{3A321D1A-9CB9-4507-85F6-DB91F9AB9E3C}" srcOrd="0" destOrd="0" presId="urn:microsoft.com/office/officeart/2005/8/layout/hList3"/>
    <dgm:cxn modelId="{F7C334D5-D4A6-4F5D-91A3-41F5451DFBE0}" type="presParOf" srcId="{186402D1-B3E2-41D0-8476-4ED38D9439E9}" destId="{C1969789-7C20-4F45-9D7D-D03468FEC891}" srcOrd="1" destOrd="0" presId="urn:microsoft.com/office/officeart/2005/8/layout/hList3"/>
    <dgm:cxn modelId="{6C978617-4931-4D6A-966C-260FEDE73061}" type="presParOf" srcId="{4AFA726A-D5F0-40AE-9208-BAD075CAEDEF}" destId="{F42569C7-43B5-40BE-B59E-89DB23889A5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D82BF1-CAC2-4BB0-BFA4-F0809DB45D7B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91EE5A7D-827A-4709-9401-F756EC9C785A}">
      <dgm:prSet phldrT="[Text]" custT="1"/>
      <dgm:spPr/>
      <dgm:t>
        <a:bodyPr/>
        <a:lstStyle/>
        <a:p>
          <a:r>
            <a:rPr lang="hr-HR" sz="2000" dirty="0" smtClean="0">
              <a:latin typeface="+mn-lt"/>
            </a:rPr>
            <a:t>Planom </a:t>
          </a:r>
          <a:r>
            <a:rPr lang="hr-HR" sz="2000" dirty="0" smtClean="0">
              <a:latin typeface="+mn-lt"/>
            </a:rPr>
            <a:t>natječaja </a:t>
          </a:r>
          <a:r>
            <a:rPr lang="hr-HR" sz="2000" dirty="0" smtClean="0">
              <a:latin typeface="+mn-lt"/>
            </a:rPr>
            <a:t>i javnih </a:t>
          </a:r>
          <a:r>
            <a:rPr lang="hr-HR" sz="2000" dirty="0" smtClean="0">
              <a:latin typeface="+mn-lt"/>
            </a:rPr>
            <a:t>poziva </a:t>
          </a:r>
          <a:r>
            <a:rPr lang="hr-HR" sz="2000" dirty="0" smtClean="0">
              <a:latin typeface="+mn-lt"/>
            </a:rPr>
            <a:t>u 2014. </a:t>
          </a:r>
          <a:r>
            <a:rPr lang="hr-HR" sz="2000" dirty="0" smtClean="0">
              <a:latin typeface="+mn-lt"/>
            </a:rPr>
            <a:t> </a:t>
          </a:r>
        </a:p>
        <a:p>
          <a:r>
            <a:rPr lang="hr-HR" sz="2000" b="1" dirty="0" smtClean="0">
              <a:latin typeface="+mn-lt"/>
            </a:rPr>
            <a:t>predviđeno je 20, a odobreno 44 mil. kn. </a:t>
          </a:r>
          <a:endParaRPr lang="hr-HR" sz="2000" dirty="0" smtClean="0">
            <a:latin typeface="+mn-lt"/>
          </a:endParaRPr>
        </a:p>
      </dgm:t>
    </dgm:pt>
    <dgm:pt modelId="{CD130CF2-430B-4F71-9863-93BB7D4AB499}" type="parTrans" cxnId="{341209AA-9F73-4EB8-A85F-E4F67009FD7F}">
      <dgm:prSet/>
      <dgm:spPr/>
      <dgm:t>
        <a:bodyPr/>
        <a:lstStyle/>
        <a:p>
          <a:endParaRPr lang="hr-HR"/>
        </a:p>
      </dgm:t>
    </dgm:pt>
    <dgm:pt modelId="{1577183B-065B-4EE6-A488-DAB4D90086A5}" type="sibTrans" cxnId="{341209AA-9F73-4EB8-A85F-E4F67009FD7F}">
      <dgm:prSet/>
      <dgm:spPr/>
      <dgm:t>
        <a:bodyPr/>
        <a:lstStyle/>
        <a:p>
          <a:endParaRPr lang="hr-HR"/>
        </a:p>
      </dgm:t>
    </dgm:pt>
    <dgm:pt modelId="{CAD42E1C-D20E-4EB8-955A-A81A7DF73A79}">
      <dgm:prSet phldrT="[Text]" custT="1"/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Projektna dokumentacija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Plan: </a:t>
          </a:r>
          <a:r>
            <a:rPr lang="hr-HR" sz="1600" b="1" dirty="0" smtClean="0">
              <a:latin typeface="+mn-lt"/>
            </a:rPr>
            <a:t>3,5 milijuna kn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100% opravdanih troškova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(</a:t>
          </a:r>
          <a:r>
            <a:rPr lang="hr-HR" sz="1600" b="0" dirty="0" err="1" smtClean="0">
              <a:latin typeface="+mn-lt"/>
            </a:rPr>
            <a:t>max</a:t>
          </a:r>
          <a:r>
            <a:rPr lang="hr-HR" sz="1600" b="0" dirty="0" smtClean="0">
              <a:latin typeface="+mn-lt"/>
            </a:rPr>
            <a:t>. 35.000 ili 200.000 kn)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Odobreno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&gt; 8 milijuna kn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za 245 zgrada!</a:t>
          </a:r>
          <a:endParaRPr lang="en-US" sz="1600" b="1" dirty="0" smtClean="0">
            <a:latin typeface="+mn-lt"/>
          </a:endParaRPr>
        </a:p>
      </dgm:t>
    </dgm:pt>
    <dgm:pt modelId="{2B077621-8215-4E8A-89AD-B499D6E7264B}" type="parTrans" cxnId="{EF00981E-9F55-489E-A422-8F304B185587}">
      <dgm:prSet/>
      <dgm:spPr/>
      <dgm:t>
        <a:bodyPr/>
        <a:lstStyle/>
        <a:p>
          <a:endParaRPr lang="hr-HR"/>
        </a:p>
      </dgm:t>
    </dgm:pt>
    <dgm:pt modelId="{29671790-B69A-4E5B-85AF-A0230A11BEB5}" type="sibTrans" cxnId="{EF00981E-9F55-489E-A422-8F304B185587}">
      <dgm:prSet/>
      <dgm:spPr/>
      <dgm:t>
        <a:bodyPr/>
        <a:lstStyle/>
        <a:p>
          <a:endParaRPr lang="hr-HR"/>
        </a:p>
      </dgm:t>
    </dgm:pt>
    <dgm:pt modelId="{E7945CC5-48C1-4464-A6D2-79D280DA5288}">
      <dgm:prSet phldrT="[Text]" custT="1"/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Energetska obnova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Plan: </a:t>
          </a:r>
          <a:r>
            <a:rPr lang="hr-HR" sz="1600" b="1" dirty="0" smtClean="0">
              <a:latin typeface="+mn-lt"/>
            </a:rPr>
            <a:t>15 milijuna kn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40%, 60% ili 80% </a:t>
          </a:r>
          <a:r>
            <a:rPr lang="hr-HR" sz="1600" dirty="0" smtClean="0">
              <a:latin typeface="+mn-lt"/>
            </a:rPr>
            <a:t>opravdanih troškova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solidFill>
                <a:schemeClr val="tx1"/>
              </a:solidFill>
              <a:latin typeface="+mn-lt"/>
            </a:rPr>
            <a:t>130 prijava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solidFill>
                <a:schemeClr val="tx1"/>
              </a:solidFill>
              <a:latin typeface="+mn-lt"/>
            </a:rPr>
            <a:t>Odobreno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solidFill>
                <a:schemeClr val="tx1"/>
              </a:solidFill>
              <a:latin typeface="+mn-lt"/>
            </a:rPr>
            <a:t>&gt; 34 milijuna kn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solidFill>
                <a:schemeClr val="tx1"/>
              </a:solidFill>
              <a:latin typeface="+mn-lt"/>
            </a:rPr>
            <a:t>za 82 zgrada</a:t>
          </a:r>
          <a:endParaRPr lang="hr-HR" sz="2000" dirty="0">
            <a:solidFill>
              <a:schemeClr val="tx1"/>
            </a:solidFill>
          </a:endParaRPr>
        </a:p>
      </dgm:t>
    </dgm:pt>
    <dgm:pt modelId="{ED2A006D-8A05-4174-B728-23FEEA3A35E2}" type="parTrans" cxnId="{A0D0F967-39D1-4B6C-8342-D648CBC775FC}">
      <dgm:prSet/>
      <dgm:spPr/>
      <dgm:t>
        <a:bodyPr/>
        <a:lstStyle/>
        <a:p>
          <a:endParaRPr lang="hr-HR"/>
        </a:p>
      </dgm:t>
    </dgm:pt>
    <dgm:pt modelId="{B880A00A-3291-48CB-9224-17093084E3A0}" type="sibTrans" cxnId="{A0D0F967-39D1-4B6C-8342-D648CBC775FC}">
      <dgm:prSet/>
      <dgm:spPr/>
      <dgm:t>
        <a:bodyPr/>
        <a:lstStyle/>
        <a:p>
          <a:endParaRPr lang="hr-HR"/>
        </a:p>
      </dgm:t>
    </dgm:pt>
    <dgm:pt modelId="{0CE7F0AC-2E02-4F54-808E-16523C0E6EDB}">
      <dgm:prSet custT="1"/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Energetski pregledi i certifikati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Plan: </a:t>
          </a:r>
          <a:r>
            <a:rPr lang="hr-HR" sz="1600" b="1" dirty="0" smtClean="0">
              <a:latin typeface="+mn-lt"/>
            </a:rPr>
            <a:t>1,5 milijun kn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0" dirty="0" smtClean="0">
              <a:latin typeface="+mn-lt"/>
            </a:rPr>
            <a:t>40%, 60% ili 80% </a:t>
          </a:r>
          <a:r>
            <a:rPr lang="hr-HR" sz="1600" dirty="0" smtClean="0">
              <a:latin typeface="+mn-lt"/>
            </a:rPr>
            <a:t>opravdanih troškova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Odobreno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&gt; 2,2 milijuna kn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600" b="1" dirty="0" smtClean="0">
              <a:latin typeface="+mn-lt"/>
            </a:rPr>
            <a:t>za 447 zgrada!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hr-HR" sz="1600" dirty="0"/>
        </a:p>
      </dgm:t>
    </dgm:pt>
    <dgm:pt modelId="{474A204A-8499-49CD-8ECD-F4AE8B809E8E}" type="parTrans" cxnId="{54F8F87E-181D-4247-98F1-4E2757224F17}">
      <dgm:prSet/>
      <dgm:spPr/>
      <dgm:t>
        <a:bodyPr/>
        <a:lstStyle/>
        <a:p>
          <a:endParaRPr lang="hr-HR"/>
        </a:p>
      </dgm:t>
    </dgm:pt>
    <dgm:pt modelId="{C40BEDAF-139A-4E0E-B09F-52B5D36DAE1D}" type="sibTrans" cxnId="{54F8F87E-181D-4247-98F1-4E2757224F17}">
      <dgm:prSet/>
      <dgm:spPr/>
      <dgm:t>
        <a:bodyPr/>
        <a:lstStyle/>
        <a:p>
          <a:endParaRPr lang="hr-HR"/>
        </a:p>
      </dgm:t>
    </dgm:pt>
    <dgm:pt modelId="{4AFA726A-D5F0-40AE-9208-BAD075CAEDEF}" type="pres">
      <dgm:prSet presAssocID="{68D82BF1-CAC2-4BB0-BFA4-F0809DB45D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5937B18-6315-49FC-B835-8E7631739F6F}" type="pres">
      <dgm:prSet presAssocID="{91EE5A7D-827A-4709-9401-F756EC9C785A}" presName="roof" presStyleLbl="dkBgShp" presStyleIdx="0" presStyleCnt="2"/>
      <dgm:spPr/>
      <dgm:t>
        <a:bodyPr/>
        <a:lstStyle/>
        <a:p>
          <a:endParaRPr lang="hr-HR"/>
        </a:p>
      </dgm:t>
    </dgm:pt>
    <dgm:pt modelId="{186402D1-B3E2-41D0-8476-4ED38D9439E9}" type="pres">
      <dgm:prSet presAssocID="{91EE5A7D-827A-4709-9401-F756EC9C785A}" presName="pillars" presStyleCnt="0"/>
      <dgm:spPr/>
      <dgm:t>
        <a:bodyPr/>
        <a:lstStyle/>
        <a:p>
          <a:endParaRPr lang="hr-HR"/>
        </a:p>
      </dgm:t>
    </dgm:pt>
    <dgm:pt modelId="{3A321D1A-9CB9-4507-85F6-DB91F9AB9E3C}" type="pres">
      <dgm:prSet presAssocID="{91EE5A7D-827A-4709-9401-F756EC9C785A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07FD804-0E44-44D2-8D90-A5BB26A3668C}" type="pres">
      <dgm:prSet presAssocID="{CAD42E1C-D20E-4EB8-955A-A81A7DF73A79}" presName="pillarX" presStyleLbl="node1" presStyleIdx="1" presStyleCnt="3" custScaleX="12084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969789-7C20-4F45-9D7D-D03468FEC891}" type="pres">
      <dgm:prSet presAssocID="{E7945CC5-48C1-4464-A6D2-79D280DA5288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2569C7-43B5-40BE-B59E-89DB23889A5E}" type="pres">
      <dgm:prSet presAssocID="{91EE5A7D-827A-4709-9401-F756EC9C785A}" presName="base" presStyleLbl="dkBgShp" presStyleIdx="1" presStyleCnt="2"/>
      <dgm:spPr/>
      <dgm:t>
        <a:bodyPr/>
        <a:lstStyle/>
        <a:p>
          <a:endParaRPr lang="hr-HR"/>
        </a:p>
      </dgm:t>
    </dgm:pt>
  </dgm:ptLst>
  <dgm:cxnLst>
    <dgm:cxn modelId="{EF00981E-9F55-489E-A422-8F304B185587}" srcId="{91EE5A7D-827A-4709-9401-F756EC9C785A}" destId="{CAD42E1C-D20E-4EB8-955A-A81A7DF73A79}" srcOrd="1" destOrd="0" parTransId="{2B077621-8215-4E8A-89AD-B499D6E7264B}" sibTransId="{29671790-B69A-4E5B-85AF-A0230A11BEB5}"/>
    <dgm:cxn modelId="{142D4783-19F6-4B6E-9DF6-CB2D1FD3D1A8}" type="presOf" srcId="{0CE7F0AC-2E02-4F54-808E-16523C0E6EDB}" destId="{3A321D1A-9CB9-4507-85F6-DB91F9AB9E3C}" srcOrd="0" destOrd="0" presId="urn:microsoft.com/office/officeart/2005/8/layout/hList3"/>
    <dgm:cxn modelId="{A0D0F967-39D1-4B6C-8342-D648CBC775FC}" srcId="{91EE5A7D-827A-4709-9401-F756EC9C785A}" destId="{E7945CC5-48C1-4464-A6D2-79D280DA5288}" srcOrd="2" destOrd="0" parTransId="{ED2A006D-8A05-4174-B728-23FEEA3A35E2}" sibTransId="{B880A00A-3291-48CB-9224-17093084E3A0}"/>
    <dgm:cxn modelId="{341209AA-9F73-4EB8-A85F-E4F67009FD7F}" srcId="{68D82BF1-CAC2-4BB0-BFA4-F0809DB45D7B}" destId="{91EE5A7D-827A-4709-9401-F756EC9C785A}" srcOrd="0" destOrd="0" parTransId="{CD130CF2-430B-4F71-9863-93BB7D4AB499}" sibTransId="{1577183B-065B-4EE6-A488-DAB4D90086A5}"/>
    <dgm:cxn modelId="{0C300214-DCE3-49E3-A876-2D3F9C49FBD5}" type="presOf" srcId="{68D82BF1-CAC2-4BB0-BFA4-F0809DB45D7B}" destId="{4AFA726A-D5F0-40AE-9208-BAD075CAEDEF}" srcOrd="0" destOrd="0" presId="urn:microsoft.com/office/officeart/2005/8/layout/hList3"/>
    <dgm:cxn modelId="{AA5FBA83-733D-4DFB-8ACD-55A18D43AEA0}" type="presOf" srcId="{E7945CC5-48C1-4464-A6D2-79D280DA5288}" destId="{C1969789-7C20-4F45-9D7D-D03468FEC891}" srcOrd="0" destOrd="0" presId="urn:microsoft.com/office/officeart/2005/8/layout/hList3"/>
    <dgm:cxn modelId="{737597B4-7C7A-4E32-BA95-C7E5BCC4A10B}" type="presOf" srcId="{91EE5A7D-827A-4709-9401-F756EC9C785A}" destId="{D5937B18-6315-49FC-B835-8E7631739F6F}" srcOrd="0" destOrd="0" presId="urn:microsoft.com/office/officeart/2005/8/layout/hList3"/>
    <dgm:cxn modelId="{54F8F87E-181D-4247-98F1-4E2757224F17}" srcId="{91EE5A7D-827A-4709-9401-F756EC9C785A}" destId="{0CE7F0AC-2E02-4F54-808E-16523C0E6EDB}" srcOrd="0" destOrd="0" parTransId="{474A204A-8499-49CD-8ECD-F4AE8B809E8E}" sibTransId="{C40BEDAF-139A-4E0E-B09F-52B5D36DAE1D}"/>
    <dgm:cxn modelId="{B84C277C-876D-4C76-8930-8EC48912AFD1}" type="presOf" srcId="{CAD42E1C-D20E-4EB8-955A-A81A7DF73A79}" destId="{707FD804-0E44-44D2-8D90-A5BB26A3668C}" srcOrd="0" destOrd="0" presId="urn:microsoft.com/office/officeart/2005/8/layout/hList3"/>
    <dgm:cxn modelId="{90310C8D-088B-4FBB-B706-17901EB8AA22}" type="presParOf" srcId="{4AFA726A-D5F0-40AE-9208-BAD075CAEDEF}" destId="{D5937B18-6315-49FC-B835-8E7631739F6F}" srcOrd="0" destOrd="0" presId="urn:microsoft.com/office/officeart/2005/8/layout/hList3"/>
    <dgm:cxn modelId="{E03379E6-9DE6-44B5-A8FB-9DAD36DBFAC5}" type="presParOf" srcId="{4AFA726A-D5F0-40AE-9208-BAD075CAEDEF}" destId="{186402D1-B3E2-41D0-8476-4ED38D9439E9}" srcOrd="1" destOrd="0" presId="urn:microsoft.com/office/officeart/2005/8/layout/hList3"/>
    <dgm:cxn modelId="{5991F6FD-31A6-450F-B8B1-A30B4C7CA2FA}" type="presParOf" srcId="{186402D1-B3E2-41D0-8476-4ED38D9439E9}" destId="{3A321D1A-9CB9-4507-85F6-DB91F9AB9E3C}" srcOrd="0" destOrd="0" presId="urn:microsoft.com/office/officeart/2005/8/layout/hList3"/>
    <dgm:cxn modelId="{708DC460-3B85-4427-81A6-55A3DEB0BE58}" type="presParOf" srcId="{186402D1-B3E2-41D0-8476-4ED38D9439E9}" destId="{707FD804-0E44-44D2-8D90-A5BB26A3668C}" srcOrd="1" destOrd="0" presId="urn:microsoft.com/office/officeart/2005/8/layout/hList3"/>
    <dgm:cxn modelId="{40A49BC5-4EB8-4DCC-A5CE-1214980FD42C}" type="presParOf" srcId="{186402D1-B3E2-41D0-8476-4ED38D9439E9}" destId="{C1969789-7C20-4F45-9D7D-D03468FEC891}" srcOrd="2" destOrd="0" presId="urn:microsoft.com/office/officeart/2005/8/layout/hList3"/>
    <dgm:cxn modelId="{F24AD4C4-FEB5-4E2D-B80A-E936298547DB}" type="presParOf" srcId="{4AFA726A-D5F0-40AE-9208-BAD075CAEDEF}" destId="{F42569C7-43B5-40BE-B59E-89DB23889A5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D82BF1-CAC2-4BB0-BFA4-F0809DB45D7B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91EE5A7D-827A-4709-9401-F756EC9C785A}">
      <dgm:prSet phldrT="[Text]" custT="1"/>
      <dgm:spPr/>
      <dgm:t>
        <a:bodyPr/>
        <a:lstStyle/>
        <a:p>
          <a:r>
            <a:rPr lang="hr-HR" sz="2400" dirty="0" smtClean="0">
              <a:latin typeface="Calibri" panose="020F0502020204030204" pitchFamily="34" charset="0"/>
            </a:rPr>
            <a:t>Odlukom Vlade RH i ugovorom između FZOEU i APN-a </a:t>
          </a:r>
          <a:r>
            <a:rPr lang="hr-HR" sz="2400" b="1" dirty="0" smtClean="0">
              <a:latin typeface="Calibri" panose="020F0502020204030204" pitchFamily="34" charset="0"/>
            </a:rPr>
            <a:t>osigurano je</a:t>
          </a:r>
          <a:r>
            <a:rPr lang="hr-HR" sz="2400" dirty="0" smtClean="0">
              <a:latin typeface="Calibri" panose="020F0502020204030204" pitchFamily="34" charset="0"/>
            </a:rPr>
            <a:t> </a:t>
          </a:r>
          <a:r>
            <a:rPr lang="hr-HR" sz="2400" b="1" dirty="0" smtClean="0">
              <a:latin typeface="Calibri" panose="020F0502020204030204" pitchFamily="34" charset="0"/>
            </a:rPr>
            <a:t>165 mil. kn za 2014. i 2015.</a:t>
          </a:r>
          <a:r>
            <a:rPr lang="hr-HR" sz="2400" dirty="0" smtClean="0">
              <a:latin typeface="Calibri" panose="020F0502020204030204" pitchFamily="34" charset="0"/>
            </a:rPr>
            <a:t> </a:t>
          </a:r>
          <a:endParaRPr lang="hr-HR" sz="2400" dirty="0" smtClean="0">
            <a:latin typeface="Calibri" panose="020F0502020204030204" pitchFamily="34" charset="0"/>
          </a:endParaRPr>
        </a:p>
      </dgm:t>
    </dgm:pt>
    <dgm:pt modelId="{CD130CF2-430B-4F71-9863-93BB7D4AB499}" type="parTrans" cxnId="{341209AA-9F73-4EB8-A85F-E4F67009FD7F}">
      <dgm:prSet/>
      <dgm:spPr/>
      <dgm:t>
        <a:bodyPr/>
        <a:lstStyle/>
        <a:p>
          <a:endParaRPr lang="hr-HR"/>
        </a:p>
      </dgm:t>
    </dgm:pt>
    <dgm:pt modelId="{1577183B-065B-4EE6-A488-DAB4D90086A5}" type="sibTrans" cxnId="{341209AA-9F73-4EB8-A85F-E4F67009FD7F}">
      <dgm:prSet/>
      <dgm:spPr/>
      <dgm:t>
        <a:bodyPr/>
        <a:lstStyle/>
        <a:p>
          <a:endParaRPr lang="hr-HR"/>
        </a:p>
      </dgm:t>
    </dgm:pt>
    <dgm:pt modelId="{CAD42E1C-D20E-4EB8-955A-A81A7DF73A79}">
      <dgm:prSet phldrT="[Text]" custT="1"/>
      <dgm:spPr/>
      <dgm:t>
        <a:bodyPr anchor="t" anchorCtr="0"/>
        <a:lstStyle/>
        <a:p>
          <a:r>
            <a:rPr lang="hr-HR" sz="1800" b="1" dirty="0" smtClean="0">
              <a:latin typeface="Calibri" panose="020F0502020204030204" pitchFamily="34" charset="0"/>
            </a:rPr>
            <a:t>5,</a:t>
          </a:r>
          <a:r>
            <a:rPr lang="hr-HR" sz="1800" b="1" dirty="0" err="1" smtClean="0">
              <a:latin typeface="Calibri" panose="020F0502020204030204" pitchFamily="34" charset="0"/>
            </a:rPr>
            <a:t>5</a:t>
          </a:r>
          <a:r>
            <a:rPr lang="hr-HR" sz="1800" b="1" dirty="0" smtClean="0">
              <a:latin typeface="Calibri" panose="020F0502020204030204" pitchFamily="34" charset="0"/>
            </a:rPr>
            <a:t> milijuna kn </a:t>
          </a:r>
        </a:p>
        <a:p>
          <a:r>
            <a:rPr lang="hr-HR" sz="1800" b="1" dirty="0" smtClean="0">
              <a:latin typeface="Calibri" panose="020F0502020204030204" pitchFamily="34" charset="0"/>
            </a:rPr>
            <a:t>100% opravdanih troškova</a:t>
          </a:r>
        </a:p>
        <a:p>
          <a:endParaRPr lang="hr-HR" sz="1800" b="1" dirty="0" smtClean="0">
            <a:latin typeface="Calibri" panose="020F0502020204030204" pitchFamily="34" charset="0"/>
          </a:endParaRPr>
        </a:p>
        <a:p>
          <a:r>
            <a:rPr lang="hr-HR" sz="1800" dirty="0" smtClean="0">
              <a:latin typeface="Calibri" panose="020F0502020204030204" pitchFamily="34" charset="0"/>
            </a:rPr>
            <a:t>energetski pregledi i certifikati, prema potrebi projektni zadaci</a:t>
          </a:r>
        </a:p>
        <a:p>
          <a:endParaRPr lang="hr-HR" sz="1800" b="1" dirty="0" smtClean="0">
            <a:latin typeface="Calibri" panose="020F0502020204030204" pitchFamily="34" charset="0"/>
          </a:endParaRPr>
        </a:p>
        <a:p>
          <a:r>
            <a:rPr lang="hr-HR" sz="1800" b="1" dirty="0" smtClean="0">
              <a:solidFill>
                <a:srgbClr val="FF0000"/>
              </a:solidFill>
              <a:latin typeface="Calibri" panose="020F0502020204030204" pitchFamily="34" charset="0"/>
            </a:rPr>
            <a:t>Isplaćeno&gt; 0,5 milijuna kn</a:t>
          </a:r>
          <a:endParaRPr lang="hr-HR" sz="1800" b="1" dirty="0">
            <a:solidFill>
              <a:srgbClr val="FF0000"/>
            </a:solidFill>
            <a:latin typeface="Calibri" panose="020F0502020204030204" pitchFamily="34" charset="0"/>
          </a:endParaRPr>
        </a:p>
      </dgm:t>
    </dgm:pt>
    <dgm:pt modelId="{2B077621-8215-4E8A-89AD-B499D6E7264B}" type="parTrans" cxnId="{EF00981E-9F55-489E-A422-8F304B185587}">
      <dgm:prSet/>
      <dgm:spPr/>
      <dgm:t>
        <a:bodyPr/>
        <a:lstStyle/>
        <a:p>
          <a:endParaRPr lang="hr-HR"/>
        </a:p>
      </dgm:t>
    </dgm:pt>
    <dgm:pt modelId="{29671790-B69A-4E5B-85AF-A0230A11BEB5}" type="sibTrans" cxnId="{EF00981E-9F55-489E-A422-8F304B185587}">
      <dgm:prSet/>
      <dgm:spPr/>
      <dgm:t>
        <a:bodyPr/>
        <a:lstStyle/>
        <a:p>
          <a:endParaRPr lang="hr-HR"/>
        </a:p>
      </dgm:t>
    </dgm:pt>
    <dgm:pt modelId="{E7945CC5-48C1-4464-A6D2-79D280DA5288}">
      <dgm:prSet phldrT="[Text]" custT="1"/>
      <dgm:spPr/>
      <dgm:t>
        <a:bodyPr anchor="t" anchorCtr="0"/>
        <a:lstStyle/>
        <a:p>
          <a:r>
            <a:rPr lang="hr-HR" sz="1800" b="1" dirty="0" smtClean="0">
              <a:latin typeface="+mn-lt"/>
            </a:rPr>
            <a:t>160 milijuna kn</a:t>
          </a:r>
        </a:p>
        <a:p>
          <a:r>
            <a:rPr lang="hr-HR" sz="1800" b="1" dirty="0" smtClean="0">
              <a:latin typeface="+mn-lt"/>
            </a:rPr>
            <a:t>40% opravdanih troškova</a:t>
          </a:r>
        </a:p>
        <a:p>
          <a:endParaRPr lang="hr-HR" sz="1800" dirty="0" smtClean="0">
            <a:latin typeface="+mn-lt"/>
          </a:endParaRPr>
        </a:p>
        <a:p>
          <a:r>
            <a:rPr lang="hr-HR" sz="1800" dirty="0" smtClean="0">
              <a:latin typeface="+mn-lt"/>
            </a:rPr>
            <a:t>energetska obnova temeljem ugovora o energetskom učinku</a:t>
          </a:r>
        </a:p>
        <a:p>
          <a:endParaRPr lang="hr-HR" sz="1800" b="1" dirty="0" smtClean="0">
            <a:latin typeface="+mn-lt"/>
          </a:endParaRPr>
        </a:p>
        <a:p>
          <a:r>
            <a:rPr lang="hr-HR" sz="1800" b="1" dirty="0" smtClean="0">
              <a:solidFill>
                <a:srgbClr val="FF0000"/>
              </a:solidFill>
              <a:latin typeface="+mn-lt"/>
            </a:rPr>
            <a:t>Nije bilo isplata!</a:t>
          </a:r>
          <a:endParaRPr lang="hr-HR" sz="1800" b="1" dirty="0">
            <a:solidFill>
              <a:srgbClr val="FF0000"/>
            </a:solidFill>
            <a:latin typeface="+mn-lt"/>
          </a:endParaRPr>
        </a:p>
      </dgm:t>
    </dgm:pt>
    <dgm:pt modelId="{ED2A006D-8A05-4174-B728-23FEEA3A35E2}" type="parTrans" cxnId="{A0D0F967-39D1-4B6C-8342-D648CBC775FC}">
      <dgm:prSet/>
      <dgm:spPr/>
      <dgm:t>
        <a:bodyPr/>
        <a:lstStyle/>
        <a:p>
          <a:endParaRPr lang="hr-HR"/>
        </a:p>
      </dgm:t>
    </dgm:pt>
    <dgm:pt modelId="{B880A00A-3291-48CB-9224-17093084E3A0}" type="sibTrans" cxnId="{A0D0F967-39D1-4B6C-8342-D648CBC775FC}">
      <dgm:prSet/>
      <dgm:spPr/>
      <dgm:t>
        <a:bodyPr/>
        <a:lstStyle/>
        <a:p>
          <a:endParaRPr lang="hr-HR"/>
        </a:p>
      </dgm:t>
    </dgm:pt>
    <dgm:pt modelId="{4AFA726A-D5F0-40AE-9208-BAD075CAEDEF}" type="pres">
      <dgm:prSet presAssocID="{68D82BF1-CAC2-4BB0-BFA4-F0809DB45D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5937B18-6315-49FC-B835-8E7631739F6F}" type="pres">
      <dgm:prSet presAssocID="{91EE5A7D-827A-4709-9401-F756EC9C785A}" presName="roof" presStyleLbl="dkBgShp" presStyleIdx="0" presStyleCnt="2"/>
      <dgm:spPr/>
      <dgm:t>
        <a:bodyPr/>
        <a:lstStyle/>
        <a:p>
          <a:endParaRPr lang="hr-HR"/>
        </a:p>
      </dgm:t>
    </dgm:pt>
    <dgm:pt modelId="{186402D1-B3E2-41D0-8476-4ED38D9439E9}" type="pres">
      <dgm:prSet presAssocID="{91EE5A7D-827A-4709-9401-F756EC9C785A}" presName="pillars" presStyleCnt="0"/>
      <dgm:spPr/>
      <dgm:t>
        <a:bodyPr/>
        <a:lstStyle/>
        <a:p>
          <a:endParaRPr lang="hr-HR"/>
        </a:p>
      </dgm:t>
    </dgm:pt>
    <dgm:pt modelId="{3A321D1A-9CB9-4507-85F6-DB91F9AB9E3C}" type="pres">
      <dgm:prSet presAssocID="{91EE5A7D-827A-4709-9401-F756EC9C785A}" presName="pillar1" presStyleLbl="node1" presStyleIdx="0" presStyleCnt="2" custScaleX="20516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969789-7C20-4F45-9D7D-D03468FEC891}" type="pres">
      <dgm:prSet presAssocID="{E7945CC5-48C1-4464-A6D2-79D280DA5288}" presName="pillarX" presStyleLbl="node1" presStyleIdx="1" presStyleCnt="2" custScaleX="17598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2569C7-43B5-40BE-B59E-89DB23889A5E}" type="pres">
      <dgm:prSet presAssocID="{91EE5A7D-827A-4709-9401-F756EC9C785A}" presName="base" presStyleLbl="dkBgShp" presStyleIdx="1" presStyleCnt="2"/>
      <dgm:spPr/>
      <dgm:t>
        <a:bodyPr/>
        <a:lstStyle/>
        <a:p>
          <a:endParaRPr lang="hr-HR"/>
        </a:p>
      </dgm:t>
    </dgm:pt>
  </dgm:ptLst>
  <dgm:cxnLst>
    <dgm:cxn modelId="{A0D0F967-39D1-4B6C-8342-D648CBC775FC}" srcId="{91EE5A7D-827A-4709-9401-F756EC9C785A}" destId="{E7945CC5-48C1-4464-A6D2-79D280DA5288}" srcOrd="1" destOrd="0" parTransId="{ED2A006D-8A05-4174-B728-23FEEA3A35E2}" sibTransId="{B880A00A-3291-48CB-9224-17093084E3A0}"/>
    <dgm:cxn modelId="{07702276-85DC-46C8-8DBC-41FA9558CFA0}" type="presOf" srcId="{91EE5A7D-827A-4709-9401-F756EC9C785A}" destId="{D5937B18-6315-49FC-B835-8E7631739F6F}" srcOrd="0" destOrd="0" presId="urn:microsoft.com/office/officeart/2005/8/layout/hList3"/>
    <dgm:cxn modelId="{EF00981E-9F55-489E-A422-8F304B185587}" srcId="{91EE5A7D-827A-4709-9401-F756EC9C785A}" destId="{CAD42E1C-D20E-4EB8-955A-A81A7DF73A79}" srcOrd="0" destOrd="0" parTransId="{2B077621-8215-4E8A-89AD-B499D6E7264B}" sibTransId="{29671790-B69A-4E5B-85AF-A0230A11BEB5}"/>
    <dgm:cxn modelId="{341209AA-9F73-4EB8-A85F-E4F67009FD7F}" srcId="{68D82BF1-CAC2-4BB0-BFA4-F0809DB45D7B}" destId="{91EE5A7D-827A-4709-9401-F756EC9C785A}" srcOrd="0" destOrd="0" parTransId="{CD130CF2-430B-4F71-9863-93BB7D4AB499}" sibTransId="{1577183B-065B-4EE6-A488-DAB4D90086A5}"/>
    <dgm:cxn modelId="{FE105C4C-0FD9-4456-B9B8-B92FD223F90D}" type="presOf" srcId="{E7945CC5-48C1-4464-A6D2-79D280DA5288}" destId="{C1969789-7C20-4F45-9D7D-D03468FEC891}" srcOrd="0" destOrd="0" presId="urn:microsoft.com/office/officeart/2005/8/layout/hList3"/>
    <dgm:cxn modelId="{BFA5FAAD-2735-41ED-A9DE-1B22688B01B9}" type="presOf" srcId="{CAD42E1C-D20E-4EB8-955A-A81A7DF73A79}" destId="{3A321D1A-9CB9-4507-85F6-DB91F9AB9E3C}" srcOrd="0" destOrd="0" presId="urn:microsoft.com/office/officeart/2005/8/layout/hList3"/>
    <dgm:cxn modelId="{590C0E4A-1F94-4657-9BFC-E37E8EB7053B}" type="presOf" srcId="{68D82BF1-CAC2-4BB0-BFA4-F0809DB45D7B}" destId="{4AFA726A-D5F0-40AE-9208-BAD075CAEDEF}" srcOrd="0" destOrd="0" presId="urn:microsoft.com/office/officeart/2005/8/layout/hList3"/>
    <dgm:cxn modelId="{838CF246-F786-4406-968C-2EE5ADA4A165}" type="presParOf" srcId="{4AFA726A-D5F0-40AE-9208-BAD075CAEDEF}" destId="{D5937B18-6315-49FC-B835-8E7631739F6F}" srcOrd="0" destOrd="0" presId="urn:microsoft.com/office/officeart/2005/8/layout/hList3"/>
    <dgm:cxn modelId="{EC894BB8-1ADE-424E-8787-290997F2949A}" type="presParOf" srcId="{4AFA726A-D5F0-40AE-9208-BAD075CAEDEF}" destId="{186402D1-B3E2-41D0-8476-4ED38D9439E9}" srcOrd="1" destOrd="0" presId="urn:microsoft.com/office/officeart/2005/8/layout/hList3"/>
    <dgm:cxn modelId="{0C8801CC-0A29-4E94-8260-283D1627D529}" type="presParOf" srcId="{186402D1-B3E2-41D0-8476-4ED38D9439E9}" destId="{3A321D1A-9CB9-4507-85F6-DB91F9AB9E3C}" srcOrd="0" destOrd="0" presId="urn:microsoft.com/office/officeart/2005/8/layout/hList3"/>
    <dgm:cxn modelId="{103D5EE4-75BF-49A7-967E-41E4950CFF4F}" type="presParOf" srcId="{186402D1-B3E2-41D0-8476-4ED38D9439E9}" destId="{C1969789-7C20-4F45-9D7D-D03468FEC891}" srcOrd="1" destOrd="0" presId="urn:microsoft.com/office/officeart/2005/8/layout/hList3"/>
    <dgm:cxn modelId="{77C9061D-7E49-406C-AF5F-69004E7ABBC2}" type="presParOf" srcId="{4AFA726A-D5F0-40AE-9208-BAD075CAEDEF}" destId="{F42569C7-43B5-40BE-B59E-89DB23889A5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D82BF1-CAC2-4BB0-BFA4-F0809DB45D7B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r-HR"/>
        </a:p>
      </dgm:t>
    </dgm:pt>
    <dgm:pt modelId="{91EE5A7D-827A-4709-9401-F756EC9C785A}">
      <dgm:prSet phldrT="[Text]" custT="1"/>
      <dgm:spPr/>
      <dgm:t>
        <a:bodyPr/>
        <a:lstStyle/>
        <a:p>
          <a:r>
            <a:rPr lang="hr-HR" sz="2000" dirty="0" smtClean="0">
              <a:latin typeface="+mn-lt"/>
            </a:rPr>
            <a:t>Planom raspisivanja natječaja i javnih poziva Fonda u 2014. </a:t>
          </a:r>
          <a:r>
            <a:rPr lang="hr-HR" sz="2000" dirty="0" smtClean="0">
              <a:latin typeface="+mn-lt"/>
            </a:rPr>
            <a:t> </a:t>
          </a:r>
          <a:endParaRPr lang="hr-HR" sz="2000" dirty="0" smtClean="0">
            <a:latin typeface="+mn-lt"/>
          </a:endParaRPr>
        </a:p>
        <a:p>
          <a:r>
            <a:rPr lang="hr-HR" sz="2000" b="1" dirty="0" smtClean="0">
              <a:latin typeface="+mn-lt"/>
            </a:rPr>
            <a:t>predviđeno je 25, a odobreno 43,6 mil. </a:t>
          </a:r>
          <a:r>
            <a:rPr lang="hr-HR" sz="2000" b="1" dirty="0" smtClean="0">
              <a:latin typeface="+mn-lt"/>
            </a:rPr>
            <a:t>kn </a:t>
          </a:r>
          <a:endParaRPr lang="hr-HR" sz="2000" b="1" dirty="0" smtClean="0">
            <a:latin typeface="+mn-lt"/>
          </a:endParaRPr>
        </a:p>
        <a:p>
          <a:r>
            <a:rPr lang="hr-HR" sz="2000" b="0" dirty="0" smtClean="0">
              <a:latin typeface="+mn-lt"/>
            </a:rPr>
            <a:t>za </a:t>
          </a:r>
          <a:r>
            <a:rPr lang="hr-HR" sz="2000" b="0" dirty="0" smtClean="0">
              <a:latin typeface="+mn-lt"/>
            </a:rPr>
            <a:t>JLP(R)S, tvrtke i obrtnike</a:t>
          </a:r>
          <a:endParaRPr lang="hr-HR" sz="2000" b="0" dirty="0">
            <a:latin typeface="+mn-lt"/>
          </a:endParaRPr>
        </a:p>
      </dgm:t>
    </dgm:pt>
    <dgm:pt modelId="{CD130CF2-430B-4F71-9863-93BB7D4AB499}" type="parTrans" cxnId="{341209AA-9F73-4EB8-A85F-E4F67009FD7F}">
      <dgm:prSet/>
      <dgm:spPr/>
      <dgm:t>
        <a:bodyPr/>
        <a:lstStyle/>
        <a:p>
          <a:endParaRPr lang="hr-HR"/>
        </a:p>
      </dgm:t>
    </dgm:pt>
    <dgm:pt modelId="{1577183B-065B-4EE6-A488-DAB4D90086A5}" type="sibTrans" cxnId="{341209AA-9F73-4EB8-A85F-E4F67009FD7F}">
      <dgm:prSet/>
      <dgm:spPr/>
      <dgm:t>
        <a:bodyPr/>
        <a:lstStyle/>
        <a:p>
          <a:endParaRPr lang="hr-HR"/>
        </a:p>
      </dgm:t>
    </dgm:pt>
    <dgm:pt modelId="{E7945CC5-48C1-4464-A6D2-79D280DA5288}">
      <dgm:prSet phldrT="[Text]" custT="1"/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Mjere EnU u zgradama i izgradnja novih </a:t>
          </a:r>
          <a:r>
            <a:rPr lang="hr-HR" sz="1800" b="1" dirty="0" err="1" smtClean="0">
              <a:latin typeface="+mn-lt"/>
            </a:rPr>
            <a:t>niskoenergetskih</a:t>
          </a:r>
          <a:r>
            <a:rPr lang="hr-HR" sz="1800" b="1" dirty="0" smtClean="0">
              <a:latin typeface="+mn-lt"/>
            </a:rPr>
            <a:t> zgrada koje nisu namijenjene za prodaju (razred A)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800" b="1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25 milijuna kn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0" dirty="0" smtClean="0">
              <a:latin typeface="+mn-lt"/>
            </a:rPr>
            <a:t>Udio Fonda: 40%, 60% ili 80% 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hr-HR" sz="180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solidFill>
                <a:srgbClr val="FF0000"/>
              </a:solidFill>
              <a:latin typeface="+mn-lt"/>
            </a:rPr>
            <a:t>Odobreno &gt; 43,6 milijuna kn za 75 projekata!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Od toga 4 milijuna kn za 10 projekata tvrtki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hr-HR" sz="1800" b="1" dirty="0" smtClean="0">
              <a:latin typeface="+mn-lt"/>
            </a:rPr>
            <a:t>(komercijalni sektor)</a:t>
          </a:r>
          <a:endParaRPr lang="hr-HR" sz="2400" dirty="0"/>
        </a:p>
      </dgm:t>
    </dgm:pt>
    <dgm:pt modelId="{ED2A006D-8A05-4174-B728-23FEEA3A35E2}" type="parTrans" cxnId="{A0D0F967-39D1-4B6C-8342-D648CBC775FC}">
      <dgm:prSet/>
      <dgm:spPr/>
      <dgm:t>
        <a:bodyPr/>
        <a:lstStyle/>
        <a:p>
          <a:endParaRPr lang="hr-HR"/>
        </a:p>
      </dgm:t>
    </dgm:pt>
    <dgm:pt modelId="{B880A00A-3291-48CB-9224-17093084E3A0}" type="sibTrans" cxnId="{A0D0F967-39D1-4B6C-8342-D648CBC775FC}">
      <dgm:prSet/>
      <dgm:spPr/>
      <dgm:t>
        <a:bodyPr/>
        <a:lstStyle/>
        <a:p>
          <a:endParaRPr lang="hr-HR"/>
        </a:p>
      </dgm:t>
    </dgm:pt>
    <dgm:pt modelId="{4AFA726A-D5F0-40AE-9208-BAD075CAEDEF}" type="pres">
      <dgm:prSet presAssocID="{68D82BF1-CAC2-4BB0-BFA4-F0809DB45D7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5937B18-6315-49FC-B835-8E7631739F6F}" type="pres">
      <dgm:prSet presAssocID="{91EE5A7D-827A-4709-9401-F756EC9C785A}" presName="roof" presStyleLbl="dkBgShp" presStyleIdx="0" presStyleCnt="2" custLinFactNeighborX="-2154" custLinFactNeighborY="2622"/>
      <dgm:spPr/>
      <dgm:t>
        <a:bodyPr/>
        <a:lstStyle/>
        <a:p>
          <a:endParaRPr lang="hr-HR"/>
        </a:p>
      </dgm:t>
    </dgm:pt>
    <dgm:pt modelId="{186402D1-B3E2-41D0-8476-4ED38D9439E9}" type="pres">
      <dgm:prSet presAssocID="{91EE5A7D-827A-4709-9401-F756EC9C785A}" presName="pillars" presStyleCnt="0"/>
      <dgm:spPr/>
      <dgm:t>
        <a:bodyPr/>
        <a:lstStyle/>
        <a:p>
          <a:endParaRPr lang="hr-HR"/>
        </a:p>
      </dgm:t>
    </dgm:pt>
    <dgm:pt modelId="{3A321D1A-9CB9-4507-85F6-DB91F9AB9E3C}" type="pres">
      <dgm:prSet presAssocID="{91EE5A7D-827A-4709-9401-F756EC9C785A}" presName="pillar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42569C7-43B5-40BE-B59E-89DB23889A5E}" type="pres">
      <dgm:prSet presAssocID="{91EE5A7D-827A-4709-9401-F756EC9C785A}" presName="base" presStyleLbl="dkBgShp" presStyleIdx="1" presStyleCnt="2"/>
      <dgm:spPr/>
      <dgm:t>
        <a:bodyPr/>
        <a:lstStyle/>
        <a:p>
          <a:endParaRPr lang="hr-HR"/>
        </a:p>
      </dgm:t>
    </dgm:pt>
  </dgm:ptLst>
  <dgm:cxnLst>
    <dgm:cxn modelId="{341209AA-9F73-4EB8-A85F-E4F67009FD7F}" srcId="{68D82BF1-CAC2-4BB0-BFA4-F0809DB45D7B}" destId="{91EE5A7D-827A-4709-9401-F756EC9C785A}" srcOrd="0" destOrd="0" parTransId="{CD130CF2-430B-4F71-9863-93BB7D4AB499}" sibTransId="{1577183B-065B-4EE6-A488-DAB4D90086A5}"/>
    <dgm:cxn modelId="{A0D0F967-39D1-4B6C-8342-D648CBC775FC}" srcId="{91EE5A7D-827A-4709-9401-F756EC9C785A}" destId="{E7945CC5-48C1-4464-A6D2-79D280DA5288}" srcOrd="0" destOrd="0" parTransId="{ED2A006D-8A05-4174-B728-23FEEA3A35E2}" sibTransId="{B880A00A-3291-48CB-9224-17093084E3A0}"/>
    <dgm:cxn modelId="{5C9B89D6-EC22-49BB-8548-8624A35ADD48}" type="presOf" srcId="{91EE5A7D-827A-4709-9401-F756EC9C785A}" destId="{D5937B18-6315-49FC-B835-8E7631739F6F}" srcOrd="0" destOrd="0" presId="urn:microsoft.com/office/officeart/2005/8/layout/hList3"/>
    <dgm:cxn modelId="{344859C3-3734-482D-B871-10EB2973C308}" type="presOf" srcId="{68D82BF1-CAC2-4BB0-BFA4-F0809DB45D7B}" destId="{4AFA726A-D5F0-40AE-9208-BAD075CAEDEF}" srcOrd="0" destOrd="0" presId="urn:microsoft.com/office/officeart/2005/8/layout/hList3"/>
    <dgm:cxn modelId="{4481BDB1-FE6C-4B36-9442-7B512D130E13}" type="presOf" srcId="{E7945CC5-48C1-4464-A6D2-79D280DA5288}" destId="{3A321D1A-9CB9-4507-85F6-DB91F9AB9E3C}" srcOrd="0" destOrd="0" presId="urn:microsoft.com/office/officeart/2005/8/layout/hList3"/>
    <dgm:cxn modelId="{FC8A8E34-6510-47D8-BDDF-7851B1A1885A}" type="presParOf" srcId="{4AFA726A-D5F0-40AE-9208-BAD075CAEDEF}" destId="{D5937B18-6315-49FC-B835-8E7631739F6F}" srcOrd="0" destOrd="0" presId="urn:microsoft.com/office/officeart/2005/8/layout/hList3"/>
    <dgm:cxn modelId="{C82007EC-8520-45A9-8314-48FE4950704F}" type="presParOf" srcId="{4AFA726A-D5F0-40AE-9208-BAD075CAEDEF}" destId="{186402D1-B3E2-41D0-8476-4ED38D9439E9}" srcOrd="1" destOrd="0" presId="urn:microsoft.com/office/officeart/2005/8/layout/hList3"/>
    <dgm:cxn modelId="{E1F75640-6601-49AA-9052-82EA2DC2A608}" type="presParOf" srcId="{186402D1-B3E2-41D0-8476-4ED38D9439E9}" destId="{3A321D1A-9CB9-4507-85F6-DB91F9AB9E3C}" srcOrd="0" destOrd="0" presId="urn:microsoft.com/office/officeart/2005/8/layout/hList3"/>
    <dgm:cxn modelId="{CDA1E04F-77C0-4732-B469-40B8306EA3B2}" type="presParOf" srcId="{4AFA726A-D5F0-40AE-9208-BAD075CAEDEF}" destId="{F42569C7-43B5-40BE-B59E-89DB23889A5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AABA87-5EA1-454B-A68D-81B65B01881E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6551431D-2FCC-46A5-A1A8-98EC68E76C88}">
      <dgm:prSet phldrT="[Text]" custT="1"/>
      <dgm:spPr/>
      <dgm:t>
        <a:bodyPr/>
        <a:lstStyle/>
        <a:p>
          <a:endParaRPr lang="hr-HR" sz="1800" b="1" dirty="0" smtClean="0"/>
        </a:p>
        <a:p>
          <a:r>
            <a:rPr lang="hr-HR" sz="1800" b="1" dirty="0" smtClean="0"/>
            <a:t>&gt; 2.500 projekata (status do kraja 2013.)</a:t>
          </a:r>
        </a:p>
        <a:p>
          <a:r>
            <a:rPr lang="hr-HR" sz="1800" b="1" dirty="0" smtClean="0"/>
            <a:t>&gt; 900 milijuna kn – odobrena sredstva Fonda</a:t>
          </a:r>
        </a:p>
        <a:p>
          <a:r>
            <a:rPr lang="hr-HR" sz="1800" b="1" dirty="0" smtClean="0"/>
            <a:t>&gt; 3 milijarde kn – vrijednost  ukupnih investicija</a:t>
          </a:r>
        </a:p>
        <a:p>
          <a:endParaRPr lang="hr-HR" sz="1300" dirty="0" smtClean="0"/>
        </a:p>
        <a:p>
          <a:r>
            <a:rPr lang="hr-HR" sz="1300" dirty="0" smtClean="0"/>
            <a:t> </a:t>
          </a:r>
          <a:endParaRPr lang="hr-HR" sz="1300" dirty="0"/>
        </a:p>
      </dgm:t>
    </dgm:pt>
    <dgm:pt modelId="{C2B079CC-FB81-436A-90BB-4BF282F75379}" type="parTrans" cxnId="{5CB74F87-D2EF-471E-BDE4-D6A3D82EFDDA}">
      <dgm:prSet/>
      <dgm:spPr/>
      <dgm:t>
        <a:bodyPr/>
        <a:lstStyle/>
        <a:p>
          <a:endParaRPr lang="hr-HR"/>
        </a:p>
      </dgm:t>
    </dgm:pt>
    <dgm:pt modelId="{ADBE7D1F-4DD7-4334-80B7-066D28D2A2B5}" type="sibTrans" cxnId="{5CB74F87-D2EF-471E-BDE4-D6A3D82EFDDA}">
      <dgm:prSet/>
      <dgm:spPr/>
      <dgm:t>
        <a:bodyPr/>
        <a:lstStyle/>
        <a:p>
          <a:endParaRPr lang="hr-HR"/>
        </a:p>
      </dgm:t>
    </dgm:pt>
    <dgm:pt modelId="{F9F33BB4-F25F-47FE-9FA2-F505D49F21B8}">
      <dgm:prSet phldrT="[Text]"/>
      <dgm:spPr/>
      <dgm:t>
        <a:bodyPr/>
        <a:lstStyle/>
        <a:p>
          <a:r>
            <a:rPr lang="hr-HR" b="0" dirty="0" smtClean="0"/>
            <a:t>Energetski pregledi i energetsko certificiranje</a:t>
          </a:r>
          <a:endParaRPr lang="hr-HR" b="0" dirty="0"/>
        </a:p>
      </dgm:t>
    </dgm:pt>
    <dgm:pt modelId="{8590AB03-4A7D-4DE6-A304-61139D1820C2}" type="parTrans" cxnId="{5D96C7F9-7513-48B7-8ED7-43E385EAC255}">
      <dgm:prSet/>
      <dgm:spPr/>
      <dgm:t>
        <a:bodyPr/>
        <a:lstStyle/>
        <a:p>
          <a:endParaRPr lang="hr-HR"/>
        </a:p>
      </dgm:t>
    </dgm:pt>
    <dgm:pt modelId="{920FD68E-20CD-4308-A63F-8B91A2E23FAE}" type="sibTrans" cxnId="{5D96C7F9-7513-48B7-8ED7-43E385EAC255}">
      <dgm:prSet/>
      <dgm:spPr/>
      <dgm:t>
        <a:bodyPr/>
        <a:lstStyle/>
        <a:p>
          <a:endParaRPr lang="hr-HR"/>
        </a:p>
      </dgm:t>
    </dgm:pt>
    <dgm:pt modelId="{09968D62-1E59-4C94-B57F-F471517DE103}">
      <dgm:prSet phldrT="[Text]"/>
      <dgm:spPr/>
      <dgm:t>
        <a:bodyPr/>
        <a:lstStyle/>
        <a:p>
          <a:r>
            <a:rPr lang="hr-HR" dirty="0" smtClean="0"/>
            <a:t>OIE</a:t>
          </a:r>
          <a:endParaRPr lang="hr-HR" dirty="0"/>
        </a:p>
      </dgm:t>
    </dgm:pt>
    <dgm:pt modelId="{B39FA8F4-7A1B-4B23-81E7-6854DD9EA61A}" type="parTrans" cxnId="{F3916FA9-BA75-4EC3-992F-B3DE0ABB32E5}">
      <dgm:prSet/>
      <dgm:spPr/>
      <dgm:t>
        <a:bodyPr/>
        <a:lstStyle/>
        <a:p>
          <a:endParaRPr lang="hr-HR"/>
        </a:p>
      </dgm:t>
    </dgm:pt>
    <dgm:pt modelId="{3C8E25DB-7A1E-4C88-8F75-061E9C76AC3A}" type="sibTrans" cxnId="{F3916FA9-BA75-4EC3-992F-B3DE0ABB32E5}">
      <dgm:prSet/>
      <dgm:spPr/>
      <dgm:t>
        <a:bodyPr/>
        <a:lstStyle/>
        <a:p>
          <a:endParaRPr lang="hr-HR"/>
        </a:p>
      </dgm:t>
    </dgm:pt>
    <dgm:pt modelId="{1A92D30B-79E4-4283-8B77-FF89D39E143A}">
      <dgm:prSet phldrT="[Text]"/>
      <dgm:spPr/>
      <dgm:t>
        <a:bodyPr/>
        <a:lstStyle/>
        <a:p>
          <a:r>
            <a:rPr lang="hr-HR" dirty="0" smtClean="0"/>
            <a:t>Obrazovne, istraživačke i razvojne studije i projekti</a:t>
          </a:r>
          <a:endParaRPr lang="hr-HR" dirty="0"/>
        </a:p>
      </dgm:t>
    </dgm:pt>
    <dgm:pt modelId="{BB4E8C77-C216-418A-B31C-8E59E3708B8C}" type="parTrans" cxnId="{8ED818C3-2A03-4D5B-A0EE-05547E19DD35}">
      <dgm:prSet/>
      <dgm:spPr/>
      <dgm:t>
        <a:bodyPr/>
        <a:lstStyle/>
        <a:p>
          <a:endParaRPr lang="hr-HR"/>
        </a:p>
      </dgm:t>
    </dgm:pt>
    <dgm:pt modelId="{46022971-93CE-41BC-A34A-6AE47A8DC20D}" type="sibTrans" cxnId="{8ED818C3-2A03-4D5B-A0EE-05547E19DD35}">
      <dgm:prSet/>
      <dgm:spPr/>
      <dgm:t>
        <a:bodyPr/>
        <a:lstStyle/>
        <a:p>
          <a:endParaRPr lang="hr-HR"/>
        </a:p>
      </dgm:t>
    </dgm:pt>
    <dgm:pt modelId="{B4B39527-40B7-4BAC-9947-DF5C05BD3DB1}">
      <dgm:prSet/>
      <dgm:spPr/>
      <dgm:t>
        <a:bodyPr/>
        <a:lstStyle/>
        <a:p>
          <a:r>
            <a:rPr lang="hr-HR" dirty="0" smtClean="0"/>
            <a:t>Nacionalni energetski programi - javna rasvjeta i industrija</a:t>
          </a:r>
        </a:p>
      </dgm:t>
    </dgm:pt>
    <dgm:pt modelId="{0ACEDC29-8A78-48C4-9F88-489DDB30ED90}" type="parTrans" cxnId="{05D3656B-133C-4E53-AA80-40A7ECA30985}">
      <dgm:prSet/>
      <dgm:spPr/>
      <dgm:t>
        <a:bodyPr/>
        <a:lstStyle/>
        <a:p>
          <a:endParaRPr lang="hr-HR"/>
        </a:p>
      </dgm:t>
    </dgm:pt>
    <dgm:pt modelId="{2F71AA89-01BF-4B1E-9BB3-894624AE7B33}" type="sibTrans" cxnId="{05D3656B-133C-4E53-AA80-40A7ECA30985}">
      <dgm:prSet/>
      <dgm:spPr/>
      <dgm:t>
        <a:bodyPr/>
        <a:lstStyle/>
        <a:p>
          <a:endParaRPr lang="hr-HR"/>
        </a:p>
      </dgm:t>
    </dgm:pt>
    <dgm:pt modelId="{F0E59864-E685-4B0B-A7C1-B28680ACAFCF}">
      <dgm:prSet/>
      <dgm:spPr/>
      <dgm:t>
        <a:bodyPr/>
        <a:lstStyle/>
        <a:p>
          <a:r>
            <a:rPr lang="hr-HR" b="0" dirty="0" smtClean="0"/>
            <a:t>Održiva gradnja (programi energetske obnove zgrada)</a:t>
          </a:r>
          <a:endParaRPr lang="hr-HR" b="0" dirty="0"/>
        </a:p>
      </dgm:t>
    </dgm:pt>
    <dgm:pt modelId="{C111DF03-A6D9-442A-A7B7-44005EE7DEBC}" type="parTrans" cxnId="{E46B97FD-038A-4380-810D-8ED68F733174}">
      <dgm:prSet/>
      <dgm:spPr/>
      <dgm:t>
        <a:bodyPr/>
        <a:lstStyle/>
        <a:p>
          <a:endParaRPr lang="hr-HR"/>
        </a:p>
      </dgm:t>
    </dgm:pt>
    <dgm:pt modelId="{A73DC1E3-3DEE-478C-82DC-ABF8DA649FB9}" type="sibTrans" cxnId="{E46B97FD-038A-4380-810D-8ED68F733174}">
      <dgm:prSet/>
      <dgm:spPr/>
      <dgm:t>
        <a:bodyPr/>
        <a:lstStyle/>
        <a:p>
          <a:endParaRPr lang="hr-HR"/>
        </a:p>
      </dgm:t>
    </dgm:pt>
    <dgm:pt modelId="{30347C2B-B19A-427B-8926-D29BA598B875}">
      <dgm:prSet/>
      <dgm:spPr/>
      <dgm:t>
        <a:bodyPr/>
        <a:lstStyle/>
        <a:p>
          <a:r>
            <a:rPr lang="hr-HR" b="0" dirty="0" smtClean="0"/>
            <a:t>Čisti transport</a:t>
          </a:r>
          <a:endParaRPr lang="hr-HR" b="0" dirty="0"/>
        </a:p>
      </dgm:t>
    </dgm:pt>
    <dgm:pt modelId="{34426304-8DE6-4696-9B7C-7372F32D6909}" type="parTrans" cxnId="{28FF5E57-8996-4A96-A4B1-6DEF43F52653}">
      <dgm:prSet/>
      <dgm:spPr/>
      <dgm:t>
        <a:bodyPr/>
        <a:lstStyle/>
        <a:p>
          <a:endParaRPr lang="hr-HR"/>
        </a:p>
      </dgm:t>
    </dgm:pt>
    <dgm:pt modelId="{0C3B2DC2-FA3E-4408-B25C-A7600DA3DA9B}" type="sibTrans" cxnId="{28FF5E57-8996-4A96-A4B1-6DEF43F52653}">
      <dgm:prSet/>
      <dgm:spPr/>
      <dgm:t>
        <a:bodyPr/>
        <a:lstStyle/>
        <a:p>
          <a:endParaRPr lang="hr-HR"/>
        </a:p>
      </dgm:t>
    </dgm:pt>
    <dgm:pt modelId="{C74C7834-23F2-4D13-B0BA-1F59C52F4D38}">
      <dgm:prSet custT="1"/>
      <dgm:spPr/>
      <dgm:t>
        <a:bodyPr/>
        <a:lstStyle/>
        <a:p>
          <a:r>
            <a:rPr lang="hr-HR" sz="1400" dirty="0" smtClean="0"/>
            <a:t>Ostali projekti i programi (organizacije civilnog društva (OCD), međunarodna suradnja, </a:t>
          </a:r>
          <a:r>
            <a:rPr lang="hr-HR" sz="1400" dirty="0" err="1" smtClean="0"/>
            <a:t>info</a:t>
          </a:r>
          <a:r>
            <a:rPr lang="hr-HR" sz="1400" dirty="0" smtClean="0"/>
            <a:t>-</a:t>
          </a:r>
          <a:r>
            <a:rPr lang="hr-HR" sz="1400" dirty="0" err="1" smtClean="0"/>
            <a:t>edu</a:t>
          </a:r>
          <a:r>
            <a:rPr lang="hr-HR" sz="1400" dirty="0" smtClean="0"/>
            <a:t> aktivnosti)</a:t>
          </a:r>
          <a:endParaRPr lang="hr-HR" sz="1400" dirty="0"/>
        </a:p>
      </dgm:t>
    </dgm:pt>
    <dgm:pt modelId="{503C4C01-4AAF-436C-A464-0F5D0F895A2D}" type="parTrans" cxnId="{C5C3CF36-DFB3-4ABE-8C90-4E2A4380237A}">
      <dgm:prSet/>
      <dgm:spPr/>
      <dgm:t>
        <a:bodyPr/>
        <a:lstStyle/>
        <a:p>
          <a:endParaRPr lang="hr-HR"/>
        </a:p>
      </dgm:t>
    </dgm:pt>
    <dgm:pt modelId="{E5CA924B-9ECB-4624-B168-7F68BA08648E}" type="sibTrans" cxnId="{C5C3CF36-DFB3-4ABE-8C90-4E2A4380237A}">
      <dgm:prSet/>
      <dgm:spPr/>
      <dgm:t>
        <a:bodyPr/>
        <a:lstStyle/>
        <a:p>
          <a:endParaRPr lang="hr-HR"/>
        </a:p>
      </dgm:t>
    </dgm:pt>
    <dgm:pt modelId="{A05BEA7D-2433-4191-8D33-A50A1E92EBA7}" type="pres">
      <dgm:prSet presAssocID="{B3AABA87-5EA1-454B-A68D-81B65B01881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C990E3C-0997-4B80-839E-AF755504739E}" type="pres">
      <dgm:prSet presAssocID="{6551431D-2FCC-46A5-A1A8-98EC68E76C88}" presName="compNode" presStyleCnt="0"/>
      <dgm:spPr/>
    </dgm:pt>
    <dgm:pt modelId="{3EA0AB5F-959C-4EED-A340-052E8B18F743}" type="pres">
      <dgm:prSet presAssocID="{6551431D-2FCC-46A5-A1A8-98EC68E76C88}" presName="aNode" presStyleLbl="bgShp" presStyleIdx="0" presStyleCnt="1"/>
      <dgm:spPr/>
      <dgm:t>
        <a:bodyPr/>
        <a:lstStyle/>
        <a:p>
          <a:endParaRPr lang="hr-HR"/>
        </a:p>
      </dgm:t>
    </dgm:pt>
    <dgm:pt modelId="{482ACB0A-67ED-4DC3-9D79-E8944959B30D}" type="pres">
      <dgm:prSet presAssocID="{6551431D-2FCC-46A5-A1A8-98EC68E76C88}" presName="textNode" presStyleLbl="bgShp" presStyleIdx="0" presStyleCnt="1"/>
      <dgm:spPr/>
      <dgm:t>
        <a:bodyPr/>
        <a:lstStyle/>
        <a:p>
          <a:endParaRPr lang="hr-HR"/>
        </a:p>
      </dgm:t>
    </dgm:pt>
    <dgm:pt modelId="{B0B1C434-689E-4B3B-9BD0-9916C9580E4F}" type="pres">
      <dgm:prSet presAssocID="{6551431D-2FCC-46A5-A1A8-98EC68E76C88}" presName="compChildNode" presStyleCnt="0"/>
      <dgm:spPr/>
    </dgm:pt>
    <dgm:pt modelId="{A4C529B8-BB2E-42CE-9E84-A56F9DD21F7C}" type="pres">
      <dgm:prSet presAssocID="{6551431D-2FCC-46A5-A1A8-98EC68E76C88}" presName="theInnerList" presStyleCnt="0"/>
      <dgm:spPr/>
    </dgm:pt>
    <dgm:pt modelId="{CFEDE6A7-397A-4E37-A63E-DAFAB9081499}" type="pres">
      <dgm:prSet presAssocID="{B4B39527-40B7-4BAC-9947-DF5C05BD3DB1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6F3A6C4-6012-41F1-BA35-A46DE6A61E6F}" type="pres">
      <dgm:prSet presAssocID="{B4B39527-40B7-4BAC-9947-DF5C05BD3DB1}" presName="aSpace2" presStyleCnt="0"/>
      <dgm:spPr/>
    </dgm:pt>
    <dgm:pt modelId="{6E381D4C-5B93-4F73-AB79-BCB0C750A21F}" type="pres">
      <dgm:prSet presAssocID="{F9F33BB4-F25F-47FE-9FA2-F505D49F21B8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ABF69B4-A935-4CF5-9118-904640E9A61E}" type="pres">
      <dgm:prSet presAssocID="{F9F33BB4-F25F-47FE-9FA2-F505D49F21B8}" presName="aSpace2" presStyleCnt="0"/>
      <dgm:spPr/>
    </dgm:pt>
    <dgm:pt modelId="{B094BCD8-2644-4590-9FF4-A2230864D4D5}" type="pres">
      <dgm:prSet presAssocID="{F0E59864-E685-4B0B-A7C1-B28680ACAFCF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616ADF2-3A88-4345-A459-356C0FA14316}" type="pres">
      <dgm:prSet presAssocID="{F0E59864-E685-4B0B-A7C1-B28680ACAFCF}" presName="aSpace2" presStyleCnt="0"/>
      <dgm:spPr/>
    </dgm:pt>
    <dgm:pt modelId="{F83324DA-D26B-48A8-8223-D3C0BAF23E3B}" type="pres">
      <dgm:prSet presAssocID="{09968D62-1E59-4C94-B57F-F471517DE103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FE1841F-4A0C-4B13-B0F7-C2DD68211E7B}" type="pres">
      <dgm:prSet presAssocID="{09968D62-1E59-4C94-B57F-F471517DE103}" presName="aSpace2" presStyleCnt="0"/>
      <dgm:spPr/>
    </dgm:pt>
    <dgm:pt modelId="{4BD1D5F2-67A5-41BA-866D-A8BED5314AA3}" type="pres">
      <dgm:prSet presAssocID="{30347C2B-B19A-427B-8926-D29BA598B875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160348E-EE66-456D-9D5B-97A3CD797E43}" type="pres">
      <dgm:prSet presAssocID="{30347C2B-B19A-427B-8926-D29BA598B875}" presName="aSpace2" presStyleCnt="0"/>
      <dgm:spPr/>
    </dgm:pt>
    <dgm:pt modelId="{5E7C0823-A064-4F40-8182-ACC1750210CC}" type="pres">
      <dgm:prSet presAssocID="{1A92D30B-79E4-4283-8B77-FF89D39E143A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53B82DC-CFE6-4516-A681-E3E1F9DC9CC9}" type="pres">
      <dgm:prSet presAssocID="{1A92D30B-79E4-4283-8B77-FF89D39E143A}" presName="aSpace2" presStyleCnt="0"/>
      <dgm:spPr/>
    </dgm:pt>
    <dgm:pt modelId="{BDF824B5-3B46-4A38-90CB-E2E7398864C9}" type="pres">
      <dgm:prSet presAssocID="{C74C7834-23F2-4D13-B0BA-1F59C52F4D38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F3916FA9-BA75-4EC3-992F-B3DE0ABB32E5}" srcId="{6551431D-2FCC-46A5-A1A8-98EC68E76C88}" destId="{09968D62-1E59-4C94-B57F-F471517DE103}" srcOrd="3" destOrd="0" parTransId="{B39FA8F4-7A1B-4B23-81E7-6854DD9EA61A}" sibTransId="{3C8E25DB-7A1E-4C88-8F75-061E9C76AC3A}"/>
    <dgm:cxn modelId="{7AC6E2A6-4076-4DC5-9D85-9F4A259A2BAB}" type="presOf" srcId="{F9F33BB4-F25F-47FE-9FA2-F505D49F21B8}" destId="{6E381D4C-5B93-4F73-AB79-BCB0C750A21F}" srcOrd="0" destOrd="0" presId="urn:microsoft.com/office/officeart/2005/8/layout/lProcess2"/>
    <dgm:cxn modelId="{4DDA5F6E-6B23-4DCE-859D-0C9D636736F7}" type="presOf" srcId="{1A92D30B-79E4-4283-8B77-FF89D39E143A}" destId="{5E7C0823-A064-4F40-8182-ACC1750210CC}" srcOrd="0" destOrd="0" presId="urn:microsoft.com/office/officeart/2005/8/layout/lProcess2"/>
    <dgm:cxn modelId="{8ED818C3-2A03-4D5B-A0EE-05547E19DD35}" srcId="{6551431D-2FCC-46A5-A1A8-98EC68E76C88}" destId="{1A92D30B-79E4-4283-8B77-FF89D39E143A}" srcOrd="5" destOrd="0" parTransId="{BB4E8C77-C216-418A-B31C-8E59E3708B8C}" sibTransId="{46022971-93CE-41BC-A34A-6AE47A8DC20D}"/>
    <dgm:cxn modelId="{C5C3CF36-DFB3-4ABE-8C90-4E2A4380237A}" srcId="{6551431D-2FCC-46A5-A1A8-98EC68E76C88}" destId="{C74C7834-23F2-4D13-B0BA-1F59C52F4D38}" srcOrd="6" destOrd="0" parTransId="{503C4C01-4AAF-436C-A464-0F5D0F895A2D}" sibTransId="{E5CA924B-9ECB-4624-B168-7F68BA08648E}"/>
    <dgm:cxn modelId="{BC101BFC-3C7D-4EE7-B165-A820B2D05A7C}" type="presOf" srcId="{B4B39527-40B7-4BAC-9947-DF5C05BD3DB1}" destId="{CFEDE6A7-397A-4E37-A63E-DAFAB9081499}" srcOrd="0" destOrd="0" presId="urn:microsoft.com/office/officeart/2005/8/layout/lProcess2"/>
    <dgm:cxn modelId="{5D96C7F9-7513-48B7-8ED7-43E385EAC255}" srcId="{6551431D-2FCC-46A5-A1A8-98EC68E76C88}" destId="{F9F33BB4-F25F-47FE-9FA2-F505D49F21B8}" srcOrd="1" destOrd="0" parTransId="{8590AB03-4A7D-4DE6-A304-61139D1820C2}" sibTransId="{920FD68E-20CD-4308-A63F-8B91A2E23FAE}"/>
    <dgm:cxn modelId="{8377920D-1AF0-4AA8-9129-C7AEEEC18FFA}" type="presOf" srcId="{6551431D-2FCC-46A5-A1A8-98EC68E76C88}" destId="{3EA0AB5F-959C-4EED-A340-052E8B18F743}" srcOrd="0" destOrd="0" presId="urn:microsoft.com/office/officeart/2005/8/layout/lProcess2"/>
    <dgm:cxn modelId="{9B99C603-4033-4FBD-BC7F-7C0739F1C2D0}" type="presOf" srcId="{6551431D-2FCC-46A5-A1A8-98EC68E76C88}" destId="{482ACB0A-67ED-4DC3-9D79-E8944959B30D}" srcOrd="1" destOrd="0" presId="urn:microsoft.com/office/officeart/2005/8/layout/lProcess2"/>
    <dgm:cxn modelId="{5CB74F87-D2EF-471E-BDE4-D6A3D82EFDDA}" srcId="{B3AABA87-5EA1-454B-A68D-81B65B01881E}" destId="{6551431D-2FCC-46A5-A1A8-98EC68E76C88}" srcOrd="0" destOrd="0" parTransId="{C2B079CC-FB81-436A-90BB-4BF282F75379}" sibTransId="{ADBE7D1F-4DD7-4334-80B7-066D28D2A2B5}"/>
    <dgm:cxn modelId="{E46B97FD-038A-4380-810D-8ED68F733174}" srcId="{6551431D-2FCC-46A5-A1A8-98EC68E76C88}" destId="{F0E59864-E685-4B0B-A7C1-B28680ACAFCF}" srcOrd="2" destOrd="0" parTransId="{C111DF03-A6D9-442A-A7B7-44005EE7DEBC}" sibTransId="{A73DC1E3-3DEE-478C-82DC-ABF8DA649FB9}"/>
    <dgm:cxn modelId="{0F51A6BE-71A7-4C55-84F7-03214CFFAA64}" type="presOf" srcId="{B3AABA87-5EA1-454B-A68D-81B65B01881E}" destId="{A05BEA7D-2433-4191-8D33-A50A1E92EBA7}" srcOrd="0" destOrd="0" presId="urn:microsoft.com/office/officeart/2005/8/layout/lProcess2"/>
    <dgm:cxn modelId="{05D3656B-133C-4E53-AA80-40A7ECA30985}" srcId="{6551431D-2FCC-46A5-A1A8-98EC68E76C88}" destId="{B4B39527-40B7-4BAC-9947-DF5C05BD3DB1}" srcOrd="0" destOrd="0" parTransId="{0ACEDC29-8A78-48C4-9F88-489DDB30ED90}" sibTransId="{2F71AA89-01BF-4B1E-9BB3-894624AE7B33}"/>
    <dgm:cxn modelId="{7AB18FE9-5FEE-4ACB-8A30-DADA74A6C0DD}" type="presOf" srcId="{C74C7834-23F2-4D13-B0BA-1F59C52F4D38}" destId="{BDF824B5-3B46-4A38-90CB-E2E7398864C9}" srcOrd="0" destOrd="0" presId="urn:microsoft.com/office/officeart/2005/8/layout/lProcess2"/>
    <dgm:cxn modelId="{03FAEA21-9A54-4B83-AC06-A7E18D8768DE}" type="presOf" srcId="{F0E59864-E685-4B0B-A7C1-B28680ACAFCF}" destId="{B094BCD8-2644-4590-9FF4-A2230864D4D5}" srcOrd="0" destOrd="0" presId="urn:microsoft.com/office/officeart/2005/8/layout/lProcess2"/>
    <dgm:cxn modelId="{CB8160D6-0453-4E1B-9676-E0C0C129C4E4}" type="presOf" srcId="{09968D62-1E59-4C94-B57F-F471517DE103}" destId="{F83324DA-D26B-48A8-8223-D3C0BAF23E3B}" srcOrd="0" destOrd="0" presId="urn:microsoft.com/office/officeart/2005/8/layout/lProcess2"/>
    <dgm:cxn modelId="{28FF5E57-8996-4A96-A4B1-6DEF43F52653}" srcId="{6551431D-2FCC-46A5-A1A8-98EC68E76C88}" destId="{30347C2B-B19A-427B-8926-D29BA598B875}" srcOrd="4" destOrd="0" parTransId="{34426304-8DE6-4696-9B7C-7372F32D6909}" sibTransId="{0C3B2DC2-FA3E-4408-B25C-A7600DA3DA9B}"/>
    <dgm:cxn modelId="{EFF5BE95-B816-4460-9D4B-8BC5C395018A}" type="presOf" srcId="{30347C2B-B19A-427B-8926-D29BA598B875}" destId="{4BD1D5F2-67A5-41BA-866D-A8BED5314AA3}" srcOrd="0" destOrd="0" presId="urn:microsoft.com/office/officeart/2005/8/layout/lProcess2"/>
    <dgm:cxn modelId="{210AFC8A-01BA-4926-94D3-CF5A0314CC45}" type="presParOf" srcId="{A05BEA7D-2433-4191-8D33-A50A1E92EBA7}" destId="{0C990E3C-0997-4B80-839E-AF755504739E}" srcOrd="0" destOrd="0" presId="urn:microsoft.com/office/officeart/2005/8/layout/lProcess2"/>
    <dgm:cxn modelId="{978611D6-E3BD-4575-BA8C-FC9A79113DAD}" type="presParOf" srcId="{0C990E3C-0997-4B80-839E-AF755504739E}" destId="{3EA0AB5F-959C-4EED-A340-052E8B18F743}" srcOrd="0" destOrd="0" presId="urn:microsoft.com/office/officeart/2005/8/layout/lProcess2"/>
    <dgm:cxn modelId="{CE6C3CC5-8AAC-4C10-8287-41D8919DA6BA}" type="presParOf" srcId="{0C990E3C-0997-4B80-839E-AF755504739E}" destId="{482ACB0A-67ED-4DC3-9D79-E8944959B30D}" srcOrd="1" destOrd="0" presId="urn:microsoft.com/office/officeart/2005/8/layout/lProcess2"/>
    <dgm:cxn modelId="{A4F64B42-96F0-45C0-9800-95E7E9CEF5D2}" type="presParOf" srcId="{0C990E3C-0997-4B80-839E-AF755504739E}" destId="{B0B1C434-689E-4B3B-9BD0-9916C9580E4F}" srcOrd="2" destOrd="0" presId="urn:microsoft.com/office/officeart/2005/8/layout/lProcess2"/>
    <dgm:cxn modelId="{A6CE7D46-0422-4E56-8165-72957CFCA8EF}" type="presParOf" srcId="{B0B1C434-689E-4B3B-9BD0-9916C9580E4F}" destId="{A4C529B8-BB2E-42CE-9E84-A56F9DD21F7C}" srcOrd="0" destOrd="0" presId="urn:microsoft.com/office/officeart/2005/8/layout/lProcess2"/>
    <dgm:cxn modelId="{89F6572F-418F-4FEF-9E12-1A22E0EB57E0}" type="presParOf" srcId="{A4C529B8-BB2E-42CE-9E84-A56F9DD21F7C}" destId="{CFEDE6A7-397A-4E37-A63E-DAFAB9081499}" srcOrd="0" destOrd="0" presId="urn:microsoft.com/office/officeart/2005/8/layout/lProcess2"/>
    <dgm:cxn modelId="{24042083-33BD-4CCC-9DA4-108E98B76562}" type="presParOf" srcId="{A4C529B8-BB2E-42CE-9E84-A56F9DD21F7C}" destId="{C6F3A6C4-6012-41F1-BA35-A46DE6A61E6F}" srcOrd="1" destOrd="0" presId="urn:microsoft.com/office/officeart/2005/8/layout/lProcess2"/>
    <dgm:cxn modelId="{735195F7-91F8-42FF-9DC6-CAEFDE267148}" type="presParOf" srcId="{A4C529B8-BB2E-42CE-9E84-A56F9DD21F7C}" destId="{6E381D4C-5B93-4F73-AB79-BCB0C750A21F}" srcOrd="2" destOrd="0" presId="urn:microsoft.com/office/officeart/2005/8/layout/lProcess2"/>
    <dgm:cxn modelId="{CDC475EE-4A5F-480E-97AA-18CE812F3A49}" type="presParOf" srcId="{A4C529B8-BB2E-42CE-9E84-A56F9DD21F7C}" destId="{1ABF69B4-A935-4CF5-9118-904640E9A61E}" srcOrd="3" destOrd="0" presId="urn:microsoft.com/office/officeart/2005/8/layout/lProcess2"/>
    <dgm:cxn modelId="{7FF2E53D-13DF-48AE-944F-01F0FC97E986}" type="presParOf" srcId="{A4C529B8-BB2E-42CE-9E84-A56F9DD21F7C}" destId="{B094BCD8-2644-4590-9FF4-A2230864D4D5}" srcOrd="4" destOrd="0" presId="urn:microsoft.com/office/officeart/2005/8/layout/lProcess2"/>
    <dgm:cxn modelId="{570A0392-3377-4E03-969C-7F09952B885F}" type="presParOf" srcId="{A4C529B8-BB2E-42CE-9E84-A56F9DD21F7C}" destId="{A616ADF2-3A88-4345-A459-356C0FA14316}" srcOrd="5" destOrd="0" presId="urn:microsoft.com/office/officeart/2005/8/layout/lProcess2"/>
    <dgm:cxn modelId="{1C4CE4B2-0F4B-4FF0-BAC3-06000D1BA98B}" type="presParOf" srcId="{A4C529B8-BB2E-42CE-9E84-A56F9DD21F7C}" destId="{F83324DA-D26B-48A8-8223-D3C0BAF23E3B}" srcOrd="6" destOrd="0" presId="urn:microsoft.com/office/officeart/2005/8/layout/lProcess2"/>
    <dgm:cxn modelId="{36E89D01-8EB8-41FF-A69C-3F303875F300}" type="presParOf" srcId="{A4C529B8-BB2E-42CE-9E84-A56F9DD21F7C}" destId="{FFE1841F-4A0C-4B13-B0F7-C2DD68211E7B}" srcOrd="7" destOrd="0" presId="urn:microsoft.com/office/officeart/2005/8/layout/lProcess2"/>
    <dgm:cxn modelId="{2D96DC7B-B613-4FA9-B643-B0C8100C25E1}" type="presParOf" srcId="{A4C529B8-BB2E-42CE-9E84-A56F9DD21F7C}" destId="{4BD1D5F2-67A5-41BA-866D-A8BED5314AA3}" srcOrd="8" destOrd="0" presId="urn:microsoft.com/office/officeart/2005/8/layout/lProcess2"/>
    <dgm:cxn modelId="{737DE758-A101-4BC5-B815-51B022C5227B}" type="presParOf" srcId="{A4C529B8-BB2E-42CE-9E84-A56F9DD21F7C}" destId="{F160348E-EE66-456D-9D5B-97A3CD797E43}" srcOrd="9" destOrd="0" presId="urn:microsoft.com/office/officeart/2005/8/layout/lProcess2"/>
    <dgm:cxn modelId="{CE2732EB-F2A3-4861-B39C-B09484CF8A6C}" type="presParOf" srcId="{A4C529B8-BB2E-42CE-9E84-A56F9DD21F7C}" destId="{5E7C0823-A064-4F40-8182-ACC1750210CC}" srcOrd="10" destOrd="0" presId="urn:microsoft.com/office/officeart/2005/8/layout/lProcess2"/>
    <dgm:cxn modelId="{E0BB8CC8-AA98-4B84-AC91-889609550C5C}" type="presParOf" srcId="{A4C529B8-BB2E-42CE-9E84-A56F9DD21F7C}" destId="{D53B82DC-CFE6-4516-A681-E3E1F9DC9CC9}" srcOrd="11" destOrd="0" presId="urn:microsoft.com/office/officeart/2005/8/layout/lProcess2"/>
    <dgm:cxn modelId="{AB3EDFF8-E399-49A1-A787-3BB6F93BDF9B}" type="presParOf" srcId="{A4C529B8-BB2E-42CE-9E84-A56F9DD21F7C}" destId="{BDF824B5-3B46-4A38-90CB-E2E7398864C9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DACCA-134A-4E4D-9C52-EEA381824913}">
      <dsp:nvSpPr>
        <dsp:cNvPr id="0" name=""/>
        <dsp:cNvSpPr/>
      </dsp:nvSpPr>
      <dsp:spPr>
        <a:xfrm>
          <a:off x="40" y="311402"/>
          <a:ext cx="3852489" cy="15409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b="1" kern="1200" dirty="0" smtClean="0"/>
            <a:t>Javni natječaj</a:t>
          </a:r>
          <a:endParaRPr lang="hr-HR" sz="2400" b="1" kern="1200" dirty="0"/>
        </a:p>
      </dsp:txBody>
      <dsp:txXfrm>
        <a:off x="40" y="311402"/>
        <a:ext cx="3852489" cy="1540995"/>
      </dsp:txXfrm>
    </dsp:sp>
    <dsp:sp modelId="{3DF2E78D-697C-45A4-8773-C91CAA3AF32E}">
      <dsp:nvSpPr>
        <dsp:cNvPr id="0" name=""/>
        <dsp:cNvSpPr/>
      </dsp:nvSpPr>
      <dsp:spPr>
        <a:xfrm>
          <a:off x="13215" y="1825624"/>
          <a:ext cx="3852489" cy="3713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Otvoren do 60 dana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Rad Povjerenstva i donošenje odluke Upravnog odbora do 75 dana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Složeniji projekti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Sredstva se dodjeljuju kvalitetnijim projektima</a:t>
          </a:r>
          <a:endParaRPr lang="hr-HR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2000" kern="1200" dirty="0"/>
        </a:p>
      </dsp:txBody>
      <dsp:txXfrm>
        <a:off x="13215" y="1825624"/>
        <a:ext cx="3852489" cy="3713470"/>
      </dsp:txXfrm>
    </dsp:sp>
    <dsp:sp modelId="{738C404A-6A9F-45C1-8386-475F8AB702A8}">
      <dsp:nvSpPr>
        <dsp:cNvPr id="0" name=""/>
        <dsp:cNvSpPr/>
      </dsp:nvSpPr>
      <dsp:spPr>
        <a:xfrm>
          <a:off x="4391878" y="311402"/>
          <a:ext cx="3852489" cy="15409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Javni poziv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za neposredno sufinanciranje</a:t>
          </a:r>
          <a:endParaRPr lang="hr-HR" sz="2000" b="1" kern="1200" dirty="0"/>
        </a:p>
      </dsp:txBody>
      <dsp:txXfrm>
        <a:off x="4391878" y="311402"/>
        <a:ext cx="3852489" cy="1540995"/>
      </dsp:txXfrm>
    </dsp:sp>
    <dsp:sp modelId="{5FA06798-43FD-44EE-AC30-7D65372396FF}">
      <dsp:nvSpPr>
        <dsp:cNvPr id="0" name=""/>
        <dsp:cNvSpPr/>
      </dsp:nvSpPr>
      <dsp:spPr>
        <a:xfrm>
          <a:off x="4391878" y="1852398"/>
          <a:ext cx="3852489" cy="37134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Otvoren tijekom kalendarske godine, do isteka sredstava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Donošenje Odluke do 45 dana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Jednostavni projekti                         (bez potrebe za rangiranjem)</a:t>
          </a: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r-H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dirty="0" smtClean="0"/>
            <a:t>Sredstva se dodjeljuju redoslijedom zaprimanja zahtjeva.      </a:t>
          </a:r>
          <a:endParaRPr lang="hr-HR" sz="1800" kern="1200" dirty="0"/>
        </a:p>
      </dsp:txBody>
      <dsp:txXfrm>
        <a:off x="4391878" y="1852398"/>
        <a:ext cx="3852489" cy="3713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4F5F6-47E8-441D-BAA5-56694872C2BC}">
      <dsp:nvSpPr>
        <dsp:cNvPr id="0" name=""/>
        <dsp:cNvSpPr/>
      </dsp:nvSpPr>
      <dsp:spPr>
        <a:xfrm rot="5400000">
          <a:off x="347399" y="1192141"/>
          <a:ext cx="1030910" cy="17154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95ED56-E257-4EC4-BF6A-54A0AFC33B0A}">
      <dsp:nvSpPr>
        <dsp:cNvPr id="0" name=""/>
        <dsp:cNvSpPr/>
      </dsp:nvSpPr>
      <dsp:spPr>
        <a:xfrm>
          <a:off x="175315" y="1704680"/>
          <a:ext cx="1548684" cy="1357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40%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0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Svi ostali</a:t>
          </a:r>
          <a:endParaRPr lang="hr-HR" sz="1200" kern="1200" dirty="0"/>
        </a:p>
      </dsp:txBody>
      <dsp:txXfrm>
        <a:off x="175315" y="1704680"/>
        <a:ext cx="1548684" cy="1357512"/>
      </dsp:txXfrm>
    </dsp:sp>
    <dsp:sp modelId="{7101B66A-E798-424C-8AAE-377772CE6A30}">
      <dsp:nvSpPr>
        <dsp:cNvPr id="0" name=""/>
        <dsp:cNvSpPr/>
      </dsp:nvSpPr>
      <dsp:spPr>
        <a:xfrm>
          <a:off x="1431794" y="1065850"/>
          <a:ext cx="292204" cy="29220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7349F-B0C8-47AA-A8A8-35345CF9D70D}">
      <dsp:nvSpPr>
        <dsp:cNvPr id="0" name=""/>
        <dsp:cNvSpPr/>
      </dsp:nvSpPr>
      <dsp:spPr>
        <a:xfrm rot="5400000">
          <a:off x="2243291" y="723001"/>
          <a:ext cx="1030910" cy="17154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4E771-A49A-4F3F-9C1F-B6304CB93A1E}">
      <dsp:nvSpPr>
        <dsp:cNvPr id="0" name=""/>
        <dsp:cNvSpPr/>
      </dsp:nvSpPr>
      <dsp:spPr>
        <a:xfrm>
          <a:off x="2071207" y="1235539"/>
          <a:ext cx="1548684" cy="1357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60%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1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Druga skupina otoka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Brdsko-planinska područja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Druga skupina JLP(R)S</a:t>
          </a:r>
          <a:endParaRPr lang="hr-HR" sz="1200" kern="1200" dirty="0"/>
        </a:p>
      </dsp:txBody>
      <dsp:txXfrm>
        <a:off x="2071207" y="1235539"/>
        <a:ext cx="1548684" cy="1357512"/>
      </dsp:txXfrm>
    </dsp:sp>
    <dsp:sp modelId="{5A6C5211-8FF8-4313-A9FE-B0B83813547F}">
      <dsp:nvSpPr>
        <dsp:cNvPr id="0" name=""/>
        <dsp:cNvSpPr/>
      </dsp:nvSpPr>
      <dsp:spPr>
        <a:xfrm>
          <a:off x="3327686" y="596710"/>
          <a:ext cx="292204" cy="29220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AB5669-92D6-4377-A2DD-731E143A18AC}">
      <dsp:nvSpPr>
        <dsp:cNvPr id="0" name=""/>
        <dsp:cNvSpPr/>
      </dsp:nvSpPr>
      <dsp:spPr>
        <a:xfrm rot="5400000">
          <a:off x="4139183" y="253860"/>
          <a:ext cx="1030910" cy="17154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C8987-0D55-409A-B66D-379755EA9A64}">
      <dsp:nvSpPr>
        <dsp:cNvPr id="0" name=""/>
        <dsp:cNvSpPr/>
      </dsp:nvSpPr>
      <dsp:spPr>
        <a:xfrm>
          <a:off x="3993488" y="766399"/>
          <a:ext cx="1495905" cy="1357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80%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Područja posebne državne skrbi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Prva skupina otoka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Prva skupina JLP(R)S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Zaštićeni dijelovi prirode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Objekti za gosp. otpadom (osim reg. i </a:t>
          </a:r>
          <a:r>
            <a:rPr lang="hr-HR" sz="1200" kern="1200" dirty="0" err="1" smtClean="0"/>
            <a:t>žup</a:t>
          </a:r>
          <a:r>
            <a:rPr lang="hr-HR" sz="1200" kern="1200" dirty="0" smtClean="0"/>
            <a:t>. CGO)</a:t>
          </a:r>
          <a:endParaRPr lang="hr-HR" sz="1200" kern="1200" dirty="0"/>
        </a:p>
      </dsp:txBody>
      <dsp:txXfrm>
        <a:off x="3993488" y="766399"/>
        <a:ext cx="1495905" cy="1357512"/>
      </dsp:txXfrm>
    </dsp:sp>
    <dsp:sp modelId="{8BFD8772-AADD-40BB-B10E-FC84B8294594}">
      <dsp:nvSpPr>
        <dsp:cNvPr id="0" name=""/>
        <dsp:cNvSpPr/>
      </dsp:nvSpPr>
      <dsp:spPr>
        <a:xfrm>
          <a:off x="5223578" y="127570"/>
          <a:ext cx="292204" cy="29220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A0C32-BC0E-4319-AF92-8567E3BBD5C3}">
      <dsp:nvSpPr>
        <dsp:cNvPr id="0" name=""/>
        <dsp:cNvSpPr/>
      </dsp:nvSpPr>
      <dsp:spPr>
        <a:xfrm rot="5400000">
          <a:off x="6035075" y="-215279"/>
          <a:ext cx="1030910" cy="17154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F590A9-94B9-458B-8404-33CD02AC67E3}">
      <dsp:nvSpPr>
        <dsp:cNvPr id="0" name=""/>
        <dsp:cNvSpPr/>
      </dsp:nvSpPr>
      <dsp:spPr>
        <a:xfrm>
          <a:off x="5862990" y="297259"/>
          <a:ext cx="1548684" cy="1357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100%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Sanacija lokacija s opasnim otpadom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Odluka Vlade RH (posebna važnost)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Prijava za sufinanciranje iz fondova EU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Priprema projektne dokumentacije (prema strateškim i planskim dokumentima RH)</a:t>
          </a:r>
          <a:endParaRPr lang="hr-HR" sz="1200" kern="1200" dirty="0"/>
        </a:p>
      </dsp:txBody>
      <dsp:txXfrm>
        <a:off x="5862990" y="297259"/>
        <a:ext cx="1548684" cy="13575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8E2FF-C624-4640-8E04-D99919F92DE9}">
      <dsp:nvSpPr>
        <dsp:cNvPr id="0" name=""/>
        <dsp:cNvSpPr/>
      </dsp:nvSpPr>
      <dsp:spPr>
        <a:xfrm>
          <a:off x="3038534" y="1202"/>
          <a:ext cx="4557801" cy="9541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900" kern="1200" dirty="0" smtClean="0"/>
            <a:t>U suradnji s JLP(R)S</a:t>
          </a:r>
          <a:endParaRPr lang="hr-HR" sz="2900" kern="1200" dirty="0"/>
        </a:p>
      </dsp:txBody>
      <dsp:txXfrm>
        <a:off x="3038534" y="120467"/>
        <a:ext cx="4200006" cy="715591"/>
      </dsp:txXfrm>
    </dsp:sp>
    <dsp:sp modelId="{FB93E6E5-6F28-48E8-A2DB-2EF9E1621535}">
      <dsp:nvSpPr>
        <dsp:cNvPr id="0" name=""/>
        <dsp:cNvSpPr/>
      </dsp:nvSpPr>
      <dsp:spPr>
        <a:xfrm>
          <a:off x="0" y="1202"/>
          <a:ext cx="3038534" cy="954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/>
            <a:t>obiteljskih kuća</a:t>
          </a:r>
          <a:endParaRPr lang="hr-HR" sz="3200" kern="1200" dirty="0"/>
        </a:p>
      </dsp:txBody>
      <dsp:txXfrm>
        <a:off x="46576" y="47778"/>
        <a:ext cx="2945382" cy="860969"/>
      </dsp:txXfrm>
    </dsp:sp>
    <dsp:sp modelId="{63C442CE-B6D9-4FD1-9E80-5732FE0E7ED5}">
      <dsp:nvSpPr>
        <dsp:cNvPr id="0" name=""/>
        <dsp:cNvSpPr/>
      </dsp:nvSpPr>
      <dsp:spPr>
        <a:xfrm>
          <a:off x="3236005" y="1050735"/>
          <a:ext cx="4357507" cy="9541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900" kern="1200" dirty="0" smtClean="0"/>
            <a:t>Preko upravitelja zgrada</a:t>
          </a:r>
          <a:endParaRPr lang="hr-HR" sz="2900" kern="1200" dirty="0"/>
        </a:p>
      </dsp:txBody>
      <dsp:txXfrm>
        <a:off x="3236005" y="1170000"/>
        <a:ext cx="3999712" cy="715591"/>
      </dsp:txXfrm>
    </dsp:sp>
    <dsp:sp modelId="{C3E0B464-9E12-44C1-A9A0-B6424BFA2D33}">
      <dsp:nvSpPr>
        <dsp:cNvPr id="0" name=""/>
        <dsp:cNvSpPr/>
      </dsp:nvSpPr>
      <dsp:spPr>
        <a:xfrm>
          <a:off x="83479" y="1080122"/>
          <a:ext cx="3233183" cy="954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err="1" smtClean="0"/>
            <a:t>višestambenih</a:t>
          </a:r>
          <a:endParaRPr lang="hr-HR" sz="3200" b="1" kern="1200" dirty="0"/>
        </a:p>
      </dsp:txBody>
      <dsp:txXfrm>
        <a:off x="130055" y="1126698"/>
        <a:ext cx="3140031" cy="860969"/>
      </dsp:txXfrm>
    </dsp:sp>
    <dsp:sp modelId="{4DC86829-722A-42DD-84FF-EA9A98BDFB7D}">
      <dsp:nvSpPr>
        <dsp:cNvPr id="0" name=""/>
        <dsp:cNvSpPr/>
      </dsp:nvSpPr>
      <dsp:spPr>
        <a:xfrm>
          <a:off x="3038534" y="2100269"/>
          <a:ext cx="4557801" cy="9541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900" kern="1200" dirty="0" smtClean="0"/>
            <a:t>U suradnji s APN-om</a:t>
          </a:r>
          <a:endParaRPr lang="hr-HR" sz="2900" kern="1200" dirty="0"/>
        </a:p>
      </dsp:txBody>
      <dsp:txXfrm>
        <a:off x="3038534" y="2219534"/>
        <a:ext cx="4200006" cy="715591"/>
      </dsp:txXfrm>
    </dsp:sp>
    <dsp:sp modelId="{7B77099B-8034-4476-99A1-31349B326C4B}">
      <dsp:nvSpPr>
        <dsp:cNvPr id="0" name=""/>
        <dsp:cNvSpPr/>
      </dsp:nvSpPr>
      <dsp:spPr>
        <a:xfrm>
          <a:off x="0" y="2100269"/>
          <a:ext cx="3038534" cy="954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/>
            <a:t>javnih</a:t>
          </a:r>
          <a:endParaRPr lang="hr-HR" sz="3200" b="1" kern="1200" dirty="0"/>
        </a:p>
      </dsp:txBody>
      <dsp:txXfrm>
        <a:off x="46576" y="2146845"/>
        <a:ext cx="2945382" cy="860969"/>
      </dsp:txXfrm>
    </dsp:sp>
    <dsp:sp modelId="{C8DAEB2F-C255-4E26-AB23-32B31A560980}">
      <dsp:nvSpPr>
        <dsp:cNvPr id="0" name=""/>
        <dsp:cNvSpPr/>
      </dsp:nvSpPr>
      <dsp:spPr>
        <a:xfrm>
          <a:off x="3038534" y="3149802"/>
          <a:ext cx="4557801" cy="95412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2900" kern="1200" dirty="0" smtClean="0"/>
            <a:t>Putem Natječaja Fonda</a:t>
          </a:r>
          <a:endParaRPr lang="hr-HR" sz="2900" kern="1200" dirty="0"/>
        </a:p>
      </dsp:txBody>
      <dsp:txXfrm>
        <a:off x="3038534" y="3269067"/>
        <a:ext cx="4200006" cy="715591"/>
      </dsp:txXfrm>
    </dsp:sp>
    <dsp:sp modelId="{21777072-4F89-429B-8205-31C247750DBD}">
      <dsp:nvSpPr>
        <dsp:cNvPr id="0" name=""/>
        <dsp:cNvSpPr/>
      </dsp:nvSpPr>
      <dsp:spPr>
        <a:xfrm>
          <a:off x="0" y="3149802"/>
          <a:ext cx="3038534" cy="954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b="1" kern="1200" dirty="0" smtClean="0"/>
            <a:t>komercijalnih</a:t>
          </a:r>
          <a:endParaRPr lang="hr-HR" sz="3200" b="1" kern="1200" dirty="0"/>
        </a:p>
      </dsp:txBody>
      <dsp:txXfrm>
        <a:off x="46576" y="3196378"/>
        <a:ext cx="2945382" cy="860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37B18-6315-49FC-B835-8E7631739F6F}">
      <dsp:nvSpPr>
        <dsp:cNvPr id="0" name=""/>
        <dsp:cNvSpPr/>
      </dsp:nvSpPr>
      <dsp:spPr>
        <a:xfrm>
          <a:off x="0" y="0"/>
          <a:ext cx="6594474" cy="13501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+mn-lt"/>
            </a:rPr>
            <a:t>Planom natječaja i javnih poziva u 2014. </a:t>
          </a:r>
          <a:endParaRPr lang="hr-HR" sz="2000" kern="1200" dirty="0" smtClean="0"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>
              <a:solidFill>
                <a:schemeClr val="bg1"/>
              </a:solidFill>
              <a:latin typeface="+mn-lt"/>
            </a:rPr>
            <a:t>predviđeno je 50, a odobreno  155 mil. kn. </a:t>
          </a:r>
          <a:endParaRPr lang="hr-HR" sz="2000" kern="1200" dirty="0" smtClean="0">
            <a:solidFill>
              <a:schemeClr val="bg1"/>
            </a:solidFill>
            <a:latin typeface="+mn-lt"/>
          </a:endParaRPr>
        </a:p>
      </dsp:txBody>
      <dsp:txXfrm>
        <a:off x="0" y="0"/>
        <a:ext cx="6594474" cy="1350168"/>
      </dsp:txXfrm>
    </dsp:sp>
    <dsp:sp modelId="{3A321D1A-9CB9-4507-85F6-DB91F9AB9E3C}">
      <dsp:nvSpPr>
        <dsp:cNvPr id="0" name=""/>
        <dsp:cNvSpPr/>
      </dsp:nvSpPr>
      <dsp:spPr>
        <a:xfrm>
          <a:off x="0" y="1350168"/>
          <a:ext cx="3297237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za mjere EnU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800" b="1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0" kern="1200" dirty="0" smtClean="0">
              <a:latin typeface="+mn-lt"/>
            </a:rPr>
            <a:t>Plan: </a:t>
          </a:r>
          <a:r>
            <a:rPr lang="hr-HR" sz="1800" b="1" kern="1200" dirty="0" smtClean="0">
              <a:latin typeface="+mn-lt"/>
            </a:rPr>
            <a:t>25 milijuna kn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0" kern="1200" dirty="0" smtClean="0">
              <a:latin typeface="+mn-lt"/>
            </a:rPr>
            <a:t>Udio Fonda: 40%, 60% ili 80%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kern="1200" dirty="0" smtClean="0">
              <a:latin typeface="+mn-lt"/>
            </a:rPr>
            <a:t>Udio JLP(R)S: 10%, 5% ili 2,5%</a:t>
          </a:r>
          <a:endParaRPr lang="hr-HR" sz="1800" b="0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800" b="1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Odobreno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&gt; 112 milijuna kn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za </a:t>
          </a:r>
          <a:r>
            <a:rPr lang="hr-HR" sz="1800" b="1" kern="1200" dirty="0" smtClean="0">
              <a:latin typeface="+mn-lt"/>
            </a:rPr>
            <a:t>3.400 </a:t>
          </a:r>
          <a:r>
            <a:rPr lang="hr-HR" sz="1800" b="1" kern="1200" dirty="0" smtClean="0">
              <a:latin typeface="+mn-lt"/>
            </a:rPr>
            <a:t>kućanstava!</a:t>
          </a:r>
          <a:endParaRPr lang="en-US" sz="1800" b="1" kern="1200" dirty="0" smtClean="0">
            <a:latin typeface="+mn-lt"/>
          </a:endParaRPr>
        </a:p>
      </dsp:txBody>
      <dsp:txXfrm>
        <a:off x="0" y="1350168"/>
        <a:ext cx="3297237" cy="2835354"/>
      </dsp:txXfrm>
    </dsp:sp>
    <dsp:sp modelId="{C1969789-7C20-4F45-9D7D-D03468FEC891}">
      <dsp:nvSpPr>
        <dsp:cNvPr id="0" name=""/>
        <dsp:cNvSpPr/>
      </dsp:nvSpPr>
      <dsp:spPr>
        <a:xfrm>
          <a:off x="3297237" y="1350168"/>
          <a:ext cx="3297237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za sustave OIE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800" b="1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0" kern="1200" dirty="0" smtClean="0">
              <a:latin typeface="+mn-lt"/>
            </a:rPr>
            <a:t>Plan: </a:t>
          </a:r>
          <a:r>
            <a:rPr lang="hr-HR" sz="1800" b="1" kern="1200" dirty="0" smtClean="0">
              <a:latin typeface="+mn-lt"/>
            </a:rPr>
            <a:t>25 milijuna kn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0" kern="1200" dirty="0" smtClean="0">
              <a:latin typeface="+mn-lt"/>
            </a:rPr>
            <a:t>Udio Fonda: 40%, 60% ili 80%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kern="1200" dirty="0" smtClean="0">
              <a:latin typeface="+mn-lt"/>
            </a:rPr>
            <a:t>Udio JLP(R)S: 10%, 5% ili 2,5%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800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Odobreno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&gt; 43 milijuna kn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za </a:t>
          </a: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2.6000 sustava!</a:t>
          </a:r>
          <a:endParaRPr lang="hr-HR" sz="2400" kern="1200" dirty="0">
            <a:solidFill>
              <a:srgbClr val="FF0000"/>
            </a:solidFill>
          </a:endParaRPr>
        </a:p>
      </dsp:txBody>
      <dsp:txXfrm>
        <a:off x="3297237" y="1350168"/>
        <a:ext cx="3297237" cy="2835354"/>
      </dsp:txXfrm>
    </dsp:sp>
    <dsp:sp modelId="{F42569C7-43B5-40BE-B59E-89DB23889A5E}">
      <dsp:nvSpPr>
        <dsp:cNvPr id="0" name=""/>
        <dsp:cNvSpPr/>
      </dsp:nvSpPr>
      <dsp:spPr>
        <a:xfrm>
          <a:off x="0" y="4185522"/>
          <a:ext cx="6594474" cy="3150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37B18-6315-49FC-B835-8E7631739F6F}">
      <dsp:nvSpPr>
        <dsp:cNvPr id="0" name=""/>
        <dsp:cNvSpPr/>
      </dsp:nvSpPr>
      <dsp:spPr>
        <a:xfrm>
          <a:off x="0" y="0"/>
          <a:ext cx="6594474" cy="13501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+mn-lt"/>
            </a:rPr>
            <a:t>Planom </a:t>
          </a:r>
          <a:r>
            <a:rPr lang="hr-HR" sz="2000" kern="1200" dirty="0" smtClean="0">
              <a:latin typeface="+mn-lt"/>
            </a:rPr>
            <a:t>natječaja </a:t>
          </a:r>
          <a:r>
            <a:rPr lang="hr-HR" sz="2000" kern="1200" dirty="0" smtClean="0">
              <a:latin typeface="+mn-lt"/>
            </a:rPr>
            <a:t>i javnih </a:t>
          </a:r>
          <a:r>
            <a:rPr lang="hr-HR" sz="2000" kern="1200" dirty="0" smtClean="0">
              <a:latin typeface="+mn-lt"/>
            </a:rPr>
            <a:t>poziva </a:t>
          </a:r>
          <a:r>
            <a:rPr lang="hr-HR" sz="2000" kern="1200" dirty="0" smtClean="0">
              <a:latin typeface="+mn-lt"/>
            </a:rPr>
            <a:t>u 2014. </a:t>
          </a:r>
          <a:r>
            <a:rPr lang="hr-HR" sz="2000" kern="1200" dirty="0" smtClean="0">
              <a:latin typeface="+mn-lt"/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>
              <a:latin typeface="+mn-lt"/>
            </a:rPr>
            <a:t>predviđeno je 20, a odobreno 44 mil. kn. </a:t>
          </a:r>
          <a:endParaRPr lang="hr-HR" sz="2000" kern="1200" dirty="0" smtClean="0">
            <a:latin typeface="+mn-lt"/>
          </a:endParaRPr>
        </a:p>
      </dsp:txBody>
      <dsp:txXfrm>
        <a:off x="0" y="0"/>
        <a:ext cx="6594474" cy="1350168"/>
      </dsp:txXfrm>
    </dsp:sp>
    <dsp:sp modelId="{3A321D1A-9CB9-4507-85F6-DB91F9AB9E3C}">
      <dsp:nvSpPr>
        <dsp:cNvPr id="0" name=""/>
        <dsp:cNvSpPr/>
      </dsp:nvSpPr>
      <dsp:spPr>
        <a:xfrm>
          <a:off x="1675" y="1350168"/>
          <a:ext cx="2054333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Energetski pregledi i certifikati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kern="1200" dirty="0" smtClean="0"/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Plan: </a:t>
          </a:r>
          <a:r>
            <a:rPr lang="hr-HR" sz="1600" b="1" kern="1200" dirty="0" smtClean="0">
              <a:latin typeface="+mn-lt"/>
            </a:rPr>
            <a:t>1,5 milijun kn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40%, 60% ili 80% </a:t>
          </a:r>
          <a:r>
            <a:rPr lang="hr-HR" sz="1600" kern="1200" dirty="0" smtClean="0">
              <a:latin typeface="+mn-lt"/>
            </a:rPr>
            <a:t>opravdanih troškova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Odobreno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&gt; 2,2 milijuna kn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za 447 zgrada!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kern="1200" dirty="0"/>
        </a:p>
      </dsp:txBody>
      <dsp:txXfrm>
        <a:off x="1675" y="1350168"/>
        <a:ext cx="2054333" cy="2835354"/>
      </dsp:txXfrm>
    </dsp:sp>
    <dsp:sp modelId="{707FD804-0E44-44D2-8D90-A5BB26A3668C}">
      <dsp:nvSpPr>
        <dsp:cNvPr id="0" name=""/>
        <dsp:cNvSpPr/>
      </dsp:nvSpPr>
      <dsp:spPr>
        <a:xfrm>
          <a:off x="2056009" y="1350168"/>
          <a:ext cx="2482456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Projektna dokumentacija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Plan: </a:t>
          </a:r>
          <a:r>
            <a:rPr lang="hr-HR" sz="1600" b="1" kern="1200" dirty="0" smtClean="0">
              <a:latin typeface="+mn-lt"/>
            </a:rPr>
            <a:t>3,5 milijuna kn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100% opravdanih troškova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(</a:t>
          </a:r>
          <a:r>
            <a:rPr lang="hr-HR" sz="1600" b="0" kern="1200" dirty="0" err="1" smtClean="0">
              <a:latin typeface="+mn-lt"/>
            </a:rPr>
            <a:t>max</a:t>
          </a:r>
          <a:r>
            <a:rPr lang="hr-HR" sz="1600" b="0" kern="1200" dirty="0" smtClean="0">
              <a:latin typeface="+mn-lt"/>
            </a:rPr>
            <a:t>. 35.000 ili 200.000 kn)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Odobreno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&gt; 8 milijuna kn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za 245 zgrada!</a:t>
          </a:r>
          <a:endParaRPr lang="en-US" sz="1600" b="1" kern="1200" dirty="0" smtClean="0">
            <a:latin typeface="+mn-lt"/>
          </a:endParaRPr>
        </a:p>
      </dsp:txBody>
      <dsp:txXfrm>
        <a:off x="2056009" y="1350168"/>
        <a:ext cx="2482456" cy="2835354"/>
      </dsp:txXfrm>
    </dsp:sp>
    <dsp:sp modelId="{C1969789-7C20-4F45-9D7D-D03468FEC891}">
      <dsp:nvSpPr>
        <dsp:cNvPr id="0" name=""/>
        <dsp:cNvSpPr/>
      </dsp:nvSpPr>
      <dsp:spPr>
        <a:xfrm>
          <a:off x="4538465" y="1350168"/>
          <a:ext cx="2054333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latin typeface="+mn-lt"/>
            </a:rPr>
            <a:t>Energetska obnova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b="1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Plan: </a:t>
          </a:r>
          <a:r>
            <a:rPr lang="hr-HR" sz="1600" b="1" kern="1200" dirty="0" smtClean="0">
              <a:latin typeface="+mn-lt"/>
            </a:rPr>
            <a:t>15 milijuna kn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0" kern="1200" dirty="0" smtClean="0">
              <a:latin typeface="+mn-lt"/>
            </a:rPr>
            <a:t>40%, 60% ili 80% </a:t>
          </a:r>
          <a:r>
            <a:rPr lang="hr-HR" sz="1600" kern="1200" dirty="0" smtClean="0">
              <a:latin typeface="+mn-lt"/>
            </a:rPr>
            <a:t>opravdanih troškova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600" kern="1200" dirty="0" smtClean="0">
            <a:latin typeface="+mn-lt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solidFill>
                <a:schemeClr val="tx1"/>
              </a:solidFill>
              <a:latin typeface="+mn-lt"/>
            </a:rPr>
            <a:t>130 prijava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solidFill>
                <a:schemeClr val="tx1"/>
              </a:solidFill>
              <a:latin typeface="+mn-lt"/>
            </a:rPr>
            <a:t>Odobreno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solidFill>
                <a:schemeClr val="tx1"/>
              </a:solidFill>
              <a:latin typeface="+mn-lt"/>
            </a:rPr>
            <a:t>&gt; 34 milijuna kn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600" b="1" kern="1200" dirty="0" smtClean="0">
              <a:solidFill>
                <a:schemeClr val="tx1"/>
              </a:solidFill>
              <a:latin typeface="+mn-lt"/>
            </a:rPr>
            <a:t>za 82 zgrada</a:t>
          </a:r>
          <a:endParaRPr lang="hr-HR" sz="2000" kern="1200" dirty="0">
            <a:solidFill>
              <a:schemeClr val="tx1"/>
            </a:solidFill>
          </a:endParaRPr>
        </a:p>
      </dsp:txBody>
      <dsp:txXfrm>
        <a:off x="4538465" y="1350168"/>
        <a:ext cx="2054333" cy="2835354"/>
      </dsp:txXfrm>
    </dsp:sp>
    <dsp:sp modelId="{F42569C7-43B5-40BE-B59E-89DB23889A5E}">
      <dsp:nvSpPr>
        <dsp:cNvPr id="0" name=""/>
        <dsp:cNvSpPr/>
      </dsp:nvSpPr>
      <dsp:spPr>
        <a:xfrm>
          <a:off x="0" y="4185522"/>
          <a:ext cx="6594474" cy="3150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37B18-6315-49FC-B835-8E7631739F6F}">
      <dsp:nvSpPr>
        <dsp:cNvPr id="0" name=""/>
        <dsp:cNvSpPr/>
      </dsp:nvSpPr>
      <dsp:spPr>
        <a:xfrm>
          <a:off x="0" y="0"/>
          <a:ext cx="6986735" cy="13501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>
              <a:latin typeface="Calibri" panose="020F0502020204030204" pitchFamily="34" charset="0"/>
            </a:rPr>
            <a:t>Odlukom Vlade RH i ugovorom između FZOEU i APN-a </a:t>
          </a:r>
          <a:r>
            <a:rPr lang="hr-HR" sz="2400" b="1" kern="1200" dirty="0" smtClean="0">
              <a:latin typeface="Calibri" panose="020F0502020204030204" pitchFamily="34" charset="0"/>
            </a:rPr>
            <a:t>osigurano je</a:t>
          </a:r>
          <a:r>
            <a:rPr lang="hr-HR" sz="2400" kern="1200" dirty="0" smtClean="0">
              <a:latin typeface="Calibri" panose="020F0502020204030204" pitchFamily="34" charset="0"/>
            </a:rPr>
            <a:t> </a:t>
          </a:r>
          <a:r>
            <a:rPr lang="hr-HR" sz="2400" b="1" kern="1200" dirty="0" smtClean="0">
              <a:latin typeface="Calibri" panose="020F0502020204030204" pitchFamily="34" charset="0"/>
            </a:rPr>
            <a:t>165 mil. kn za 2014. i 2015.</a:t>
          </a:r>
          <a:r>
            <a:rPr lang="hr-HR" sz="2400" kern="1200" dirty="0" smtClean="0">
              <a:latin typeface="Calibri" panose="020F0502020204030204" pitchFamily="34" charset="0"/>
            </a:rPr>
            <a:t> </a:t>
          </a:r>
          <a:endParaRPr lang="hr-HR" sz="2400" kern="1200" dirty="0" smtClean="0">
            <a:latin typeface="Calibri" panose="020F0502020204030204" pitchFamily="34" charset="0"/>
          </a:endParaRPr>
        </a:p>
      </dsp:txBody>
      <dsp:txXfrm>
        <a:off x="0" y="0"/>
        <a:ext cx="6986735" cy="1350168"/>
      </dsp:txXfrm>
    </dsp:sp>
    <dsp:sp modelId="{3A321D1A-9CB9-4507-85F6-DB91F9AB9E3C}">
      <dsp:nvSpPr>
        <dsp:cNvPr id="0" name=""/>
        <dsp:cNvSpPr/>
      </dsp:nvSpPr>
      <dsp:spPr>
        <a:xfrm>
          <a:off x="2125" y="1350168"/>
          <a:ext cx="3758527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Calibri" panose="020F0502020204030204" pitchFamily="34" charset="0"/>
            </a:rPr>
            <a:t>5,</a:t>
          </a:r>
          <a:r>
            <a:rPr lang="hr-HR" sz="1800" b="1" kern="1200" dirty="0" err="1" smtClean="0">
              <a:latin typeface="Calibri" panose="020F0502020204030204" pitchFamily="34" charset="0"/>
            </a:rPr>
            <a:t>5</a:t>
          </a:r>
          <a:r>
            <a:rPr lang="hr-HR" sz="1800" b="1" kern="1200" dirty="0" smtClean="0">
              <a:latin typeface="Calibri" panose="020F0502020204030204" pitchFamily="34" charset="0"/>
            </a:rPr>
            <a:t> milijuna kn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Calibri" panose="020F0502020204030204" pitchFamily="34" charset="0"/>
            </a:rPr>
            <a:t>100% opravdanih troškova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b="1" kern="1200" dirty="0" smtClean="0">
            <a:latin typeface="Calibri" panose="020F050202020403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Calibri" panose="020F0502020204030204" pitchFamily="34" charset="0"/>
            </a:rPr>
            <a:t>energetski pregledi i certifikati, prema potrebi projektni zadaci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b="1" kern="1200" dirty="0" smtClean="0">
            <a:latin typeface="Calibri" panose="020F050202020403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Calibri" panose="020F0502020204030204" pitchFamily="34" charset="0"/>
            </a:rPr>
            <a:t>Isplaćeno&gt; 0,5 milijuna kn</a:t>
          </a:r>
          <a:endParaRPr lang="hr-HR" sz="1800" b="1" kern="1200" dirty="0">
            <a:solidFill>
              <a:srgbClr val="FF0000"/>
            </a:solidFill>
            <a:latin typeface="Calibri" panose="020F0502020204030204" pitchFamily="34" charset="0"/>
          </a:endParaRPr>
        </a:p>
      </dsp:txBody>
      <dsp:txXfrm>
        <a:off x="2125" y="1350168"/>
        <a:ext cx="3758527" cy="2835354"/>
      </dsp:txXfrm>
    </dsp:sp>
    <dsp:sp modelId="{C1969789-7C20-4F45-9D7D-D03468FEC891}">
      <dsp:nvSpPr>
        <dsp:cNvPr id="0" name=""/>
        <dsp:cNvSpPr/>
      </dsp:nvSpPr>
      <dsp:spPr>
        <a:xfrm>
          <a:off x="3760652" y="1350168"/>
          <a:ext cx="3223958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+mn-lt"/>
            </a:rPr>
            <a:t>160 milijuna kn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latin typeface="+mn-lt"/>
            </a:rPr>
            <a:t>40% opravdanih troškova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 dirty="0" smtClean="0">
            <a:latin typeface="+mn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latin typeface="+mn-lt"/>
            </a:rPr>
            <a:t>energetska obnova temeljem ugovora o energetskom učinku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b="1" kern="1200" dirty="0" smtClean="0">
            <a:latin typeface="+mn-lt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Nije bilo isplata!</a:t>
          </a:r>
          <a:endParaRPr lang="hr-HR" sz="1800" b="1" kern="1200" dirty="0">
            <a:solidFill>
              <a:srgbClr val="FF0000"/>
            </a:solidFill>
            <a:latin typeface="+mn-lt"/>
          </a:endParaRPr>
        </a:p>
      </dsp:txBody>
      <dsp:txXfrm>
        <a:off x="3760652" y="1350168"/>
        <a:ext cx="3223958" cy="2835354"/>
      </dsp:txXfrm>
    </dsp:sp>
    <dsp:sp modelId="{F42569C7-43B5-40BE-B59E-89DB23889A5E}">
      <dsp:nvSpPr>
        <dsp:cNvPr id="0" name=""/>
        <dsp:cNvSpPr/>
      </dsp:nvSpPr>
      <dsp:spPr>
        <a:xfrm>
          <a:off x="0" y="4185522"/>
          <a:ext cx="6986735" cy="3150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937B18-6315-49FC-B835-8E7631739F6F}">
      <dsp:nvSpPr>
        <dsp:cNvPr id="0" name=""/>
        <dsp:cNvSpPr/>
      </dsp:nvSpPr>
      <dsp:spPr>
        <a:xfrm>
          <a:off x="0" y="35401"/>
          <a:ext cx="6594474" cy="13501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>
              <a:latin typeface="+mn-lt"/>
            </a:rPr>
            <a:t>Planom raspisivanja natječaja i javnih poziva Fonda u 2014. </a:t>
          </a:r>
          <a:r>
            <a:rPr lang="hr-HR" sz="2000" kern="1200" dirty="0" smtClean="0">
              <a:latin typeface="+mn-lt"/>
            </a:rPr>
            <a:t> </a:t>
          </a:r>
          <a:endParaRPr lang="hr-HR" sz="2000" kern="1200" dirty="0" smtClean="0"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>
              <a:latin typeface="+mn-lt"/>
            </a:rPr>
            <a:t>predviđeno je 25, a odobreno 43,6 mil. </a:t>
          </a:r>
          <a:r>
            <a:rPr lang="hr-HR" sz="2000" b="1" kern="1200" dirty="0" smtClean="0">
              <a:latin typeface="+mn-lt"/>
            </a:rPr>
            <a:t>kn </a:t>
          </a:r>
          <a:endParaRPr lang="hr-HR" sz="2000" b="1" kern="1200" dirty="0" smtClean="0">
            <a:latin typeface="+mn-lt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dirty="0" smtClean="0">
              <a:latin typeface="+mn-lt"/>
            </a:rPr>
            <a:t>za </a:t>
          </a:r>
          <a:r>
            <a:rPr lang="hr-HR" sz="2000" b="0" kern="1200" dirty="0" smtClean="0">
              <a:latin typeface="+mn-lt"/>
            </a:rPr>
            <a:t>JLP(R)S, tvrtke i obrtnike</a:t>
          </a:r>
          <a:endParaRPr lang="hr-HR" sz="2000" b="0" kern="1200" dirty="0">
            <a:latin typeface="+mn-lt"/>
          </a:endParaRPr>
        </a:p>
      </dsp:txBody>
      <dsp:txXfrm>
        <a:off x="0" y="35401"/>
        <a:ext cx="6594474" cy="1350168"/>
      </dsp:txXfrm>
    </dsp:sp>
    <dsp:sp modelId="{3A321D1A-9CB9-4507-85F6-DB91F9AB9E3C}">
      <dsp:nvSpPr>
        <dsp:cNvPr id="0" name=""/>
        <dsp:cNvSpPr/>
      </dsp:nvSpPr>
      <dsp:spPr>
        <a:xfrm>
          <a:off x="0" y="1350168"/>
          <a:ext cx="6594474" cy="2835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Mjere EnU u zgradama i izgradnja novih </a:t>
          </a:r>
          <a:r>
            <a:rPr lang="hr-HR" sz="1800" b="1" kern="1200" dirty="0" err="1" smtClean="0">
              <a:latin typeface="+mn-lt"/>
            </a:rPr>
            <a:t>niskoenergetskih</a:t>
          </a:r>
          <a:r>
            <a:rPr lang="hr-HR" sz="1800" b="1" kern="1200" dirty="0" smtClean="0">
              <a:latin typeface="+mn-lt"/>
            </a:rPr>
            <a:t> zgrada koje nisu namijenjene za prodaju (razred A)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800" b="1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25 milijuna kn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0" kern="1200" dirty="0" smtClean="0">
              <a:latin typeface="+mn-lt"/>
            </a:rPr>
            <a:t>Udio Fonda: 40%, 60% ili 80%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hr-HR" sz="1800" kern="1200" dirty="0" smtClean="0">
            <a:latin typeface="+mn-lt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solidFill>
                <a:srgbClr val="FF0000"/>
              </a:solidFill>
              <a:latin typeface="+mn-lt"/>
            </a:rPr>
            <a:t>Odobreno &gt; 43,6 milijuna kn za 75 projekata!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Od toga 4 milijuna kn za 10 projekata tvrtki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hr-HR" sz="1800" b="1" kern="1200" dirty="0" smtClean="0">
              <a:latin typeface="+mn-lt"/>
            </a:rPr>
            <a:t>(komercijalni sektor)</a:t>
          </a:r>
          <a:endParaRPr lang="hr-HR" sz="2400" kern="1200" dirty="0"/>
        </a:p>
      </dsp:txBody>
      <dsp:txXfrm>
        <a:off x="0" y="1350168"/>
        <a:ext cx="6594474" cy="2835354"/>
      </dsp:txXfrm>
    </dsp:sp>
    <dsp:sp modelId="{F42569C7-43B5-40BE-B59E-89DB23889A5E}">
      <dsp:nvSpPr>
        <dsp:cNvPr id="0" name=""/>
        <dsp:cNvSpPr/>
      </dsp:nvSpPr>
      <dsp:spPr>
        <a:xfrm>
          <a:off x="0" y="4185522"/>
          <a:ext cx="6594474" cy="3150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0AB5F-959C-4EED-A340-052E8B18F743}">
      <dsp:nvSpPr>
        <dsp:cNvPr id="0" name=""/>
        <dsp:cNvSpPr/>
      </dsp:nvSpPr>
      <dsp:spPr>
        <a:xfrm>
          <a:off x="3219" y="0"/>
          <a:ext cx="6588035" cy="45005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&gt; 2.500 projekata (status do kraja 2013.)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&gt; 900 milijuna kn – odobrena sredstva Fonda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/>
            <a:t>&gt; 3 milijarde kn – vrijednost  ukupnih investicija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 </a:t>
          </a:r>
          <a:endParaRPr lang="hr-HR" sz="1300" kern="1200" dirty="0"/>
        </a:p>
      </dsp:txBody>
      <dsp:txXfrm>
        <a:off x="3219" y="0"/>
        <a:ext cx="6588035" cy="1350168"/>
      </dsp:txXfrm>
    </dsp:sp>
    <dsp:sp modelId="{CFEDE6A7-397A-4E37-A63E-DAFAB9081499}">
      <dsp:nvSpPr>
        <dsp:cNvPr id="0" name=""/>
        <dsp:cNvSpPr/>
      </dsp:nvSpPr>
      <dsp:spPr>
        <a:xfrm>
          <a:off x="662023" y="1352915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Nacionalni energetski programi - javna rasvjeta i industrija</a:t>
          </a:r>
        </a:p>
      </dsp:txBody>
      <dsp:txXfrm>
        <a:off x="672817" y="1363709"/>
        <a:ext cx="5248840" cy="346939"/>
      </dsp:txXfrm>
    </dsp:sp>
    <dsp:sp modelId="{6E381D4C-5B93-4F73-AB79-BCB0C750A21F}">
      <dsp:nvSpPr>
        <dsp:cNvPr id="0" name=""/>
        <dsp:cNvSpPr/>
      </dsp:nvSpPr>
      <dsp:spPr>
        <a:xfrm>
          <a:off x="662023" y="1778139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b="0" kern="1200" dirty="0" smtClean="0"/>
            <a:t>Energetski pregledi i energetsko certificiranje</a:t>
          </a:r>
          <a:endParaRPr lang="hr-HR" sz="1700" b="0" kern="1200" dirty="0"/>
        </a:p>
      </dsp:txBody>
      <dsp:txXfrm>
        <a:off x="672817" y="1788933"/>
        <a:ext cx="5248840" cy="346939"/>
      </dsp:txXfrm>
    </dsp:sp>
    <dsp:sp modelId="{B094BCD8-2644-4590-9FF4-A2230864D4D5}">
      <dsp:nvSpPr>
        <dsp:cNvPr id="0" name=""/>
        <dsp:cNvSpPr/>
      </dsp:nvSpPr>
      <dsp:spPr>
        <a:xfrm>
          <a:off x="662023" y="2203363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b="0" kern="1200" dirty="0" smtClean="0"/>
            <a:t>Održiva gradnja (programi energetske obnove zgrada)</a:t>
          </a:r>
          <a:endParaRPr lang="hr-HR" sz="1700" b="0" kern="1200" dirty="0"/>
        </a:p>
      </dsp:txBody>
      <dsp:txXfrm>
        <a:off x="672817" y="2214157"/>
        <a:ext cx="5248840" cy="346939"/>
      </dsp:txXfrm>
    </dsp:sp>
    <dsp:sp modelId="{F83324DA-D26B-48A8-8223-D3C0BAF23E3B}">
      <dsp:nvSpPr>
        <dsp:cNvPr id="0" name=""/>
        <dsp:cNvSpPr/>
      </dsp:nvSpPr>
      <dsp:spPr>
        <a:xfrm>
          <a:off x="662023" y="2628587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OIE</a:t>
          </a:r>
          <a:endParaRPr lang="hr-HR" sz="1700" kern="1200" dirty="0"/>
        </a:p>
      </dsp:txBody>
      <dsp:txXfrm>
        <a:off x="672817" y="2639381"/>
        <a:ext cx="5248840" cy="346939"/>
      </dsp:txXfrm>
    </dsp:sp>
    <dsp:sp modelId="{4BD1D5F2-67A5-41BA-866D-A8BED5314AA3}">
      <dsp:nvSpPr>
        <dsp:cNvPr id="0" name=""/>
        <dsp:cNvSpPr/>
      </dsp:nvSpPr>
      <dsp:spPr>
        <a:xfrm>
          <a:off x="662023" y="3053811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b="0" kern="1200" dirty="0" smtClean="0"/>
            <a:t>Čisti transport</a:t>
          </a:r>
          <a:endParaRPr lang="hr-HR" sz="1700" b="0" kern="1200" dirty="0"/>
        </a:p>
      </dsp:txBody>
      <dsp:txXfrm>
        <a:off x="672817" y="3064605"/>
        <a:ext cx="5248840" cy="346939"/>
      </dsp:txXfrm>
    </dsp:sp>
    <dsp:sp modelId="{5E7C0823-A064-4F40-8182-ACC1750210CC}">
      <dsp:nvSpPr>
        <dsp:cNvPr id="0" name=""/>
        <dsp:cNvSpPr/>
      </dsp:nvSpPr>
      <dsp:spPr>
        <a:xfrm>
          <a:off x="662023" y="3479035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Obrazovne, istraživačke i razvojne studije i projekti</a:t>
          </a:r>
          <a:endParaRPr lang="hr-HR" sz="1700" kern="1200" dirty="0"/>
        </a:p>
      </dsp:txBody>
      <dsp:txXfrm>
        <a:off x="672817" y="3489829"/>
        <a:ext cx="5248840" cy="346939"/>
      </dsp:txXfrm>
    </dsp:sp>
    <dsp:sp modelId="{BDF824B5-3B46-4A38-90CB-E2E7398864C9}">
      <dsp:nvSpPr>
        <dsp:cNvPr id="0" name=""/>
        <dsp:cNvSpPr/>
      </dsp:nvSpPr>
      <dsp:spPr>
        <a:xfrm>
          <a:off x="662023" y="3904259"/>
          <a:ext cx="5270428" cy="36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Ostali projekti i programi (organizacije civilnog društva (OCD), međunarodna suradnja, </a:t>
          </a:r>
          <a:r>
            <a:rPr lang="hr-HR" sz="1400" kern="1200" dirty="0" err="1" smtClean="0"/>
            <a:t>info</a:t>
          </a:r>
          <a:r>
            <a:rPr lang="hr-HR" sz="1400" kern="1200" dirty="0" smtClean="0"/>
            <a:t>-</a:t>
          </a:r>
          <a:r>
            <a:rPr lang="hr-HR" sz="1400" kern="1200" dirty="0" err="1" smtClean="0"/>
            <a:t>edu</a:t>
          </a:r>
          <a:r>
            <a:rPr lang="hr-HR" sz="1400" kern="1200" dirty="0" smtClean="0"/>
            <a:t> aktivnosti)</a:t>
          </a:r>
          <a:endParaRPr lang="hr-HR" sz="1400" kern="1200" dirty="0"/>
        </a:p>
      </dsp:txBody>
      <dsp:txXfrm>
        <a:off x="672817" y="3915053"/>
        <a:ext cx="5248840" cy="346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98452-7C98-4619-A791-0B46361BC526}" type="datetimeFigureOut">
              <a:rPr lang="hr-HR" smtClean="0"/>
              <a:pPr/>
              <a:t>13.11.2014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91F77-5787-44D0-85DF-652666959EE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810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91F77-5787-44D0-85DF-652666959EE0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098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521E497-08F0-40DD-B658-CD2DCBA9F2E0}" type="slidenum">
              <a:rPr lang="hr-HR" smtClean="0"/>
              <a:pPr>
                <a:defRPr/>
              </a:pPr>
              <a:t>‹#›</a:t>
            </a:fld>
            <a:endParaRPr lang="hr-HR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 sz="1200" i="1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1372673"/>
      </p:ext>
    </p:extLst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DEB2A6-70A4-4700-894F-26B632D6BC0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520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6B97290-BA89-4537-B1B6-B9D42FEE3D3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7425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BC864F-22AB-4100-847B-38D14999F83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178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9108FA-3AC7-4E23-8253-9955F982937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0393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0A0FFC-A52C-4761-ADC1-E2B038BE2EA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7694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634ADD-6230-4C42-ACAC-00C44869048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8279586"/>
      </p:ext>
    </p:extLst>
  </p:cSld>
  <p:clrMapOvr>
    <a:masterClrMapping/>
  </p:clrMapOvr>
  <p:transition spd="slow">
    <p:wheel spokes="2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020474-B08E-41BC-B84B-CC79E1197AD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1658371"/>
      </p:ext>
    </p:extLst>
  </p:cSld>
  <p:clrMapOvr>
    <a:masterClrMapping/>
  </p:clrMapOvr>
  <p:transition spd="slow">
    <p:wheel spokes="2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19820" y="544470"/>
            <a:ext cx="8304363" cy="253041"/>
          </a:xfrm>
        </p:spPr>
        <p:txBody>
          <a:bodyPr lIns="18000">
            <a:normAutofit/>
          </a:bodyPr>
          <a:lstStyle>
            <a:lvl1pPr marL="0" indent="0">
              <a:buNone/>
              <a:defRPr sz="1000" cap="none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5"/>
          </p:nvPr>
        </p:nvSpPr>
        <p:spPr>
          <a:xfrm>
            <a:off x="419823" y="1947654"/>
            <a:ext cx="8304360" cy="3764951"/>
          </a:xfrm>
        </p:spPr>
        <p:txBody>
          <a:bodyPr/>
          <a:lstStyle>
            <a:lvl1pPr marL="180975" indent="-180975">
              <a:buClr>
                <a:schemeClr val="accent3"/>
              </a:buClr>
              <a:buFont typeface="Verdana" pitchFamily="34" charset="0"/>
              <a:buChar char="›"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539750" indent="-182563">
              <a:buClr>
                <a:schemeClr val="accent3"/>
              </a:buClr>
              <a:buFont typeface="Verdana" pitchFamily="34" charset="0"/>
              <a:buChar char="›"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 marL="896938" indent="-182563">
              <a:buClr>
                <a:schemeClr val="accent3"/>
              </a:buClr>
              <a:buFont typeface="Verdana" pitchFamily="34" charset="0"/>
              <a:buChar char="›"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3pPr>
            <a:lvl4pPr marL="1254125" indent="-174625">
              <a:buClr>
                <a:schemeClr val="accent3"/>
              </a:buClr>
              <a:buFont typeface="Verdana" pitchFamily="34" charset="0"/>
              <a:buChar char="›"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4pPr>
            <a:lvl5pPr marL="1611313" indent="-171450">
              <a:buClr>
                <a:schemeClr val="accent3"/>
              </a:buClr>
              <a:buFont typeface="Verdana" pitchFamily="34" charset="0"/>
              <a:buChar char="›"/>
              <a:defRPr>
                <a:solidFill>
                  <a:schemeClr val="tx1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6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7"/>
          </p:nvPr>
        </p:nvSpPr>
        <p:spPr>
          <a:xfrm>
            <a:off x="2667000" y="6356350"/>
            <a:ext cx="3352800" cy="36671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da-DK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8"/>
          </p:nvPr>
        </p:nvSpPr>
        <p:spPr>
          <a:xfrm>
            <a:off x="7924800" y="6356350"/>
            <a:ext cx="762000" cy="36671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DBECAD1-B8AB-4F6E-85C2-EF7584A32ADF}" type="slidenum">
              <a:rPr lang="da-DK"/>
              <a:pPr>
                <a:defRPr/>
              </a:pPr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512718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9388"/>
            <a:ext cx="6594475" cy="4499892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5762600" cy="365125"/>
          </a:xfrm>
          <a:prstGeom prst="rect">
            <a:avLst/>
          </a:prstGeom>
        </p:spPr>
        <p:txBody>
          <a:bodyPr/>
          <a:lstStyle>
            <a:lvl1pPr>
              <a:defRPr sz="1200" i="1">
                <a:latin typeface="+mn-lt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hr-HR" dirty="0" smtClean="0"/>
              <a:t>15. simpozij o zelenoj gradnji – „Izazovi za graditeljstvo”, Zagreb, 27.2.2014.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4927072"/>
      </p:ext>
    </p:extLst>
  </p:cSld>
  <p:clrMapOvr>
    <a:masterClrMapping/>
  </p:clrMapOvr>
  <p:transition spd="slow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290FDC-1144-4315-BA57-93C7A52BF36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0852806"/>
      </p:ext>
    </p:extLst>
  </p:cSld>
  <p:clrMapOvr>
    <a:masterClrMapping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B9C4CA-8035-45CF-A5F8-2E1DDB7E9B1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5604231"/>
      </p:ext>
    </p:extLst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51B7014-96E7-45A2-88AF-9BE182B99D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7193178"/>
      </p:ext>
    </p:extLst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161CFA-4AF9-40AA-8981-F62FE86A54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2313628"/>
      </p:ext>
    </p:extLst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DC0D575-AD04-4477-94A8-7F50D7BD22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1869144"/>
      </p:ext>
    </p:extLst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331446-6510-4D99-8602-D97A0F139ED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121901"/>
      </p:ext>
    </p:extLst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15. simpozij o zelenoj gradnji – „Izazovi za graditeljstvo”, Zagreb, 27.2.2014.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87BEE0C-F97E-4FE0-B9A6-477C21E1AD7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5955697"/>
      </p:ext>
    </p:extLst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50825"/>
            <a:ext cx="6594475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 naslova matrice</a:t>
            </a:r>
            <a:endParaRPr lang="en-US" altLang="sr-Latn-R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49388"/>
            <a:ext cx="6594475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Uredite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  <a:endParaRPr lang="en-US" altLang="sr-Latn-RS" smtClean="0"/>
          </a:p>
        </p:txBody>
      </p:sp>
      <p:pic>
        <p:nvPicPr>
          <p:cNvPr id="2053" name="Picture 4" descr="grb rh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3413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Logo Fonda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0" y="46038"/>
            <a:ext cx="53975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  <p:sldLayoutId id="2147483985" r:id="rId17"/>
  </p:sldLayoutIdLst>
  <p:transition spd="slow">
    <p:wheel spokes="2"/>
  </p:transition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 Light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 Light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 Light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alibri Ligh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just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just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just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just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just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kontakt@fzoeu.hr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88841"/>
            <a:ext cx="7380312" cy="1800200"/>
          </a:xfrm>
        </p:spPr>
        <p:txBody>
          <a:bodyPr>
            <a:noAutofit/>
          </a:bodyPr>
          <a:lstStyle/>
          <a:p>
            <a:pPr algn="ctr"/>
            <a:r>
              <a:rPr lang="hr-HR" sz="2800" b="1" dirty="0" smtClean="0"/>
              <a:t>SUBVENCIJE </a:t>
            </a:r>
            <a:br>
              <a:rPr lang="hr-HR" sz="2800" b="1" dirty="0" smtClean="0"/>
            </a:br>
            <a:r>
              <a:rPr lang="hr-HR" sz="2800" b="1" dirty="0" smtClean="0"/>
              <a:t>U PODRUČJU OBNOVLJIVIH IZVORA ENERGIJE</a:t>
            </a:r>
            <a:endParaRPr lang="hr-HR" sz="2800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hr-HR" dirty="0" smtClean="0"/>
              <a:t>Nikola Blažeković, dipl.ing.str., </a:t>
            </a:r>
          </a:p>
          <a:p>
            <a:pPr algn="ctr"/>
            <a:r>
              <a:rPr lang="hr-HR" dirty="0" smtClean="0"/>
              <a:t>voditelj projekata EnU i OIE</a:t>
            </a:r>
            <a:endParaRPr lang="hr-HR" sz="1600" dirty="0" smtClean="0"/>
          </a:p>
          <a:p>
            <a:pPr algn="ctr"/>
            <a:endParaRPr lang="hr-HR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9552" y="116632"/>
            <a:ext cx="659447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r-HR" sz="1800" dirty="0" smtClean="0">
                <a:solidFill>
                  <a:schemeClr val="bg1">
                    <a:lumMod val="50000"/>
                  </a:schemeClr>
                </a:solidFill>
              </a:rPr>
              <a:t>REPUBLIKA HRVATSKA</a:t>
            </a:r>
          </a:p>
          <a:p>
            <a:pPr algn="ctr"/>
            <a:r>
              <a:rPr lang="hr-HR" sz="1800" b="1" dirty="0" smtClean="0">
                <a:solidFill>
                  <a:schemeClr val="bg1">
                    <a:lumMod val="50000"/>
                  </a:schemeClr>
                </a:solidFill>
              </a:rPr>
              <a:t>FOND ZA ZAŠTITU OKOLIŠA I ENERGETSKU UČINKOVITOST</a:t>
            </a:r>
            <a:endParaRPr lang="hr-HR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/>
              <a:t>Program energetske obnove </a:t>
            </a:r>
            <a:br>
              <a:rPr lang="hr-HR" sz="3200" dirty="0"/>
            </a:br>
            <a:r>
              <a:rPr lang="hr-HR" sz="3200" b="1" dirty="0"/>
              <a:t>obiteljskih </a:t>
            </a:r>
            <a:r>
              <a:rPr lang="hr-HR" sz="3200" b="1" dirty="0" smtClean="0"/>
              <a:t>kuća (</a:t>
            </a:r>
            <a:r>
              <a:rPr lang="hr-HR" sz="3200" b="1" dirty="0" smtClean="0"/>
              <a:t>2/7)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346776" cy="4427884"/>
          </a:xfrm>
        </p:spPr>
        <p:txBody>
          <a:bodyPr/>
          <a:lstStyle/>
          <a:p>
            <a:r>
              <a:rPr lang="hr-HR" b="1" dirty="0" smtClean="0"/>
              <a:t>Neposredni učinci prve godine provedbe:</a:t>
            </a:r>
          </a:p>
          <a:p>
            <a:pPr lvl="2"/>
            <a:r>
              <a:rPr lang="hr-HR" sz="1600" b="1" dirty="0" smtClean="0">
                <a:latin typeface="Calibri" panose="020F0502020204030204" pitchFamily="34" charset="0"/>
              </a:rPr>
              <a:t>utrostručena</a:t>
            </a:r>
            <a:r>
              <a:rPr lang="hr-HR" sz="1600" dirty="0" smtClean="0">
                <a:latin typeface="Calibri" panose="020F0502020204030204" pitchFamily="34" charset="0"/>
              </a:rPr>
              <a:t> planirana sredstva 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pokrenuta ulaganja u iznosu od </a:t>
            </a:r>
            <a:r>
              <a:rPr lang="hr-HR" sz="1600" b="1" dirty="0" smtClean="0">
                <a:latin typeface="Calibri" panose="020F0502020204030204" pitchFamily="34" charset="0"/>
              </a:rPr>
              <a:t>290 </a:t>
            </a:r>
            <a:r>
              <a:rPr lang="hr-HR" sz="1600" b="1" dirty="0" err="1">
                <a:latin typeface="Calibri" panose="020F0502020204030204" pitchFamily="34" charset="0"/>
              </a:rPr>
              <a:t>mil</a:t>
            </a:r>
            <a:r>
              <a:rPr lang="hr-HR" sz="1600" b="1" dirty="0">
                <a:latin typeface="Calibri" panose="020F0502020204030204" pitchFamily="34" charset="0"/>
              </a:rPr>
              <a:t> kuna </a:t>
            </a:r>
            <a:endParaRPr lang="hr-HR" sz="1600" b="1" dirty="0" smtClean="0">
              <a:latin typeface="Calibri" panose="020F0502020204030204" pitchFamily="34" charset="0"/>
            </a:endParaRPr>
          </a:p>
          <a:p>
            <a:pPr lvl="2"/>
            <a:r>
              <a:rPr lang="hr-HR" sz="1600" dirty="0">
                <a:latin typeface="Calibri" panose="020F0502020204030204" pitchFamily="34" charset="0"/>
              </a:rPr>
              <a:t>u</a:t>
            </a:r>
            <a:r>
              <a:rPr lang="hr-HR" sz="1600" dirty="0" smtClean="0">
                <a:latin typeface="Calibri" panose="020F0502020204030204" pitchFamily="34" charset="0"/>
              </a:rPr>
              <a:t>ključeno </a:t>
            </a:r>
            <a:r>
              <a:rPr lang="hr-HR" sz="1600" b="1" dirty="0" smtClean="0">
                <a:latin typeface="Calibri" panose="020F0502020204030204" pitchFamily="34" charset="0"/>
              </a:rPr>
              <a:t>180 JLP(R)S </a:t>
            </a:r>
            <a:r>
              <a:rPr lang="hr-HR" sz="1600" dirty="0">
                <a:latin typeface="Calibri" panose="020F0502020204030204" pitchFamily="34" charset="0"/>
              </a:rPr>
              <a:t>(11 županija, 69 gradova </a:t>
            </a:r>
            <a:r>
              <a:rPr lang="hr-HR" sz="1600" dirty="0" smtClean="0">
                <a:latin typeface="Calibri" panose="020F0502020204030204" pitchFamily="34" charset="0"/>
              </a:rPr>
              <a:t>i </a:t>
            </a:r>
            <a:r>
              <a:rPr lang="hr-HR" sz="1600" dirty="0">
                <a:latin typeface="Calibri" panose="020F0502020204030204" pitchFamily="34" charset="0"/>
              </a:rPr>
              <a:t>100 </a:t>
            </a:r>
            <a:r>
              <a:rPr lang="hr-HR" sz="1600" dirty="0" smtClean="0">
                <a:latin typeface="Calibri" panose="020F0502020204030204" pitchFamily="34" charset="0"/>
              </a:rPr>
              <a:t>općina)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pokrenuto </a:t>
            </a:r>
            <a:r>
              <a:rPr lang="hr-HR" sz="1600" b="1" dirty="0" smtClean="0">
                <a:latin typeface="Calibri" panose="020F0502020204030204" pitchFamily="34" charset="0"/>
              </a:rPr>
              <a:t>266 programa </a:t>
            </a:r>
            <a:r>
              <a:rPr lang="hr-HR" sz="1600" dirty="0" smtClean="0">
                <a:latin typeface="Calibri" panose="020F0502020204030204" pitchFamily="34" charset="0"/>
              </a:rPr>
              <a:t>(168 za mjere </a:t>
            </a:r>
            <a:r>
              <a:rPr lang="hr-HR" sz="1600" dirty="0" err="1" smtClean="0">
                <a:latin typeface="Calibri" panose="020F0502020204030204" pitchFamily="34" charset="0"/>
              </a:rPr>
              <a:t>EnU</a:t>
            </a:r>
            <a:r>
              <a:rPr lang="hr-HR" sz="1600" dirty="0" smtClean="0">
                <a:latin typeface="Calibri" panose="020F0502020204030204" pitchFamily="34" charset="0"/>
              </a:rPr>
              <a:t>, te 98 za sustave OIE) 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uključeno </a:t>
            </a:r>
            <a:r>
              <a:rPr lang="hr-HR" sz="1600" b="1" dirty="0" smtClean="0">
                <a:latin typeface="Calibri" panose="020F0502020204030204" pitchFamily="34" charset="0"/>
              </a:rPr>
              <a:t>6.000 obiteljskih kuća</a:t>
            </a:r>
            <a:r>
              <a:rPr lang="hr-HR" sz="1600" dirty="0" smtClean="0">
                <a:latin typeface="Calibri" panose="020F0502020204030204" pitchFamily="34" charset="0"/>
              </a:rPr>
              <a:t>, </a:t>
            </a:r>
            <a:r>
              <a:rPr lang="hr-HR" sz="1600" b="1" dirty="0" smtClean="0">
                <a:latin typeface="Calibri" panose="020F0502020204030204" pitchFamily="34" charset="0"/>
              </a:rPr>
              <a:t>25.000 građana </a:t>
            </a:r>
            <a:endParaRPr lang="hr-HR" b="1" dirty="0" smtClean="0">
              <a:latin typeface="Calibri" panose="020F0502020204030204" pitchFamily="34" charset="0"/>
            </a:endParaRP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ušteda energije </a:t>
            </a:r>
            <a:r>
              <a:rPr lang="vi-VN" sz="1600" dirty="0">
                <a:latin typeface="Calibri" panose="020F0502020204030204" pitchFamily="34" charset="0"/>
              </a:rPr>
              <a:t>u neposrednoj potrošnji</a:t>
            </a:r>
            <a:r>
              <a:rPr lang="hr-HR" sz="1600" dirty="0">
                <a:latin typeface="Calibri" panose="020F0502020204030204" pitchFamily="34" charset="0"/>
              </a:rPr>
              <a:t> </a:t>
            </a:r>
            <a:r>
              <a:rPr lang="vi-VN" sz="1600" dirty="0" smtClean="0">
                <a:latin typeface="Calibri" panose="020F0502020204030204" pitchFamily="34" charset="0"/>
              </a:rPr>
              <a:t>oko </a:t>
            </a:r>
            <a:r>
              <a:rPr lang="hr-HR" sz="1600" b="1" dirty="0" smtClean="0">
                <a:latin typeface="Calibri" panose="020F0502020204030204" pitchFamily="34" charset="0"/>
              </a:rPr>
              <a:t>66</a:t>
            </a:r>
            <a:r>
              <a:rPr lang="vi-VN" sz="1600" b="1" dirty="0" smtClean="0">
                <a:latin typeface="Calibri" panose="020F0502020204030204" pitchFamily="34" charset="0"/>
              </a:rPr>
              <a:t> GWh</a:t>
            </a:r>
            <a:r>
              <a:rPr lang="hr-HR" sz="1600" b="1" dirty="0" smtClean="0">
                <a:latin typeface="Calibri" panose="020F0502020204030204" pitchFamily="34" charset="0"/>
              </a:rPr>
              <a:t>/god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s</a:t>
            </a:r>
            <a:r>
              <a:rPr lang="vi-VN" sz="1600" dirty="0" smtClean="0">
                <a:latin typeface="Calibri" panose="020F0502020204030204" pitchFamily="34" charset="0"/>
              </a:rPr>
              <a:t>man</a:t>
            </a:r>
            <a:r>
              <a:rPr lang="hr-HR" sz="1600" dirty="0" err="1" smtClean="0">
                <a:latin typeface="Calibri" panose="020F0502020204030204" pitchFamily="34" charset="0"/>
              </a:rPr>
              <a:t>jenje</a:t>
            </a:r>
            <a:r>
              <a:rPr lang="hr-HR" sz="1600" dirty="0" smtClean="0">
                <a:latin typeface="Calibri" panose="020F0502020204030204" pitchFamily="34" charset="0"/>
              </a:rPr>
              <a:t> izdataka </a:t>
            </a:r>
            <a:r>
              <a:rPr lang="vi-VN" sz="1600" dirty="0" smtClean="0">
                <a:latin typeface="Calibri" panose="020F0502020204030204" pitchFamily="34" charset="0"/>
              </a:rPr>
              <a:t>građana </a:t>
            </a:r>
            <a:r>
              <a:rPr lang="vi-VN" sz="1600" dirty="0">
                <a:latin typeface="Calibri" panose="020F0502020204030204" pitchFamily="34" charset="0"/>
              </a:rPr>
              <a:t>za energiju </a:t>
            </a:r>
            <a:r>
              <a:rPr lang="hr-HR" sz="1600" dirty="0" smtClean="0">
                <a:latin typeface="Calibri" panose="020F0502020204030204" pitchFamily="34" charset="0"/>
              </a:rPr>
              <a:t>za</a:t>
            </a:r>
            <a:r>
              <a:rPr lang="vi-VN" sz="1600" dirty="0" smtClean="0">
                <a:latin typeface="Calibri" panose="020F0502020204030204" pitchFamily="34" charset="0"/>
              </a:rPr>
              <a:t> </a:t>
            </a:r>
            <a:r>
              <a:rPr lang="hr-HR" sz="1600" b="1" dirty="0" smtClean="0">
                <a:latin typeface="Calibri" panose="020F0502020204030204" pitchFamily="34" charset="0"/>
              </a:rPr>
              <a:t>25</a:t>
            </a:r>
            <a:r>
              <a:rPr lang="vi-VN" sz="1600" b="1" dirty="0" smtClean="0">
                <a:latin typeface="Calibri" panose="020F0502020204030204" pitchFamily="34" charset="0"/>
              </a:rPr>
              <a:t> </a:t>
            </a:r>
            <a:r>
              <a:rPr lang="hr-HR" sz="1600" b="1" dirty="0" err="1" smtClean="0">
                <a:latin typeface="Calibri" panose="020F0502020204030204" pitchFamily="34" charset="0"/>
              </a:rPr>
              <a:t>mil.kn</a:t>
            </a:r>
            <a:r>
              <a:rPr lang="hr-HR" sz="1600" b="1" dirty="0" smtClean="0">
                <a:latin typeface="Calibri" panose="020F0502020204030204" pitchFamily="34" charset="0"/>
              </a:rPr>
              <a:t>/god</a:t>
            </a:r>
            <a:endParaRPr lang="hr-HR" sz="1600" dirty="0" smtClean="0">
              <a:latin typeface="Calibri" panose="020F0502020204030204" pitchFamily="34" charset="0"/>
            </a:endParaRP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smanjenje </a:t>
            </a:r>
            <a:r>
              <a:rPr lang="vi-VN" sz="1600" dirty="0">
                <a:latin typeface="Calibri" panose="020F0502020204030204" pitchFamily="34" charset="0"/>
              </a:rPr>
              <a:t>emisija CO2 </a:t>
            </a:r>
            <a:r>
              <a:rPr lang="hr-HR" sz="1600" dirty="0" smtClean="0">
                <a:latin typeface="Calibri" panose="020F0502020204030204" pitchFamily="34" charset="0"/>
              </a:rPr>
              <a:t>za </a:t>
            </a:r>
            <a:r>
              <a:rPr lang="hr-HR" sz="1600" b="1" dirty="0" smtClean="0">
                <a:latin typeface="Calibri" panose="020F0502020204030204" pitchFamily="34" charset="0"/>
              </a:rPr>
              <a:t>19.</a:t>
            </a:r>
            <a:r>
              <a:rPr lang="vi-VN" sz="1600" b="1" dirty="0" smtClean="0">
                <a:latin typeface="Calibri" panose="020F0502020204030204" pitchFamily="34" charset="0"/>
              </a:rPr>
              <a:t>000 </a:t>
            </a:r>
            <a:r>
              <a:rPr lang="hr-HR" sz="1600" b="1" dirty="0" smtClean="0">
                <a:latin typeface="Calibri" panose="020F0502020204030204" pitchFamily="34" charset="0"/>
              </a:rPr>
              <a:t>t/god </a:t>
            </a:r>
            <a:r>
              <a:rPr lang="hr-HR" sz="1600" dirty="0" smtClean="0">
                <a:latin typeface="Calibri" panose="020F0502020204030204" pitchFamily="34" charset="0"/>
              </a:rPr>
              <a:t>i</a:t>
            </a:r>
            <a:endParaRPr lang="vi-VN" sz="1600" dirty="0">
              <a:latin typeface="Calibri" panose="020F0502020204030204" pitchFamily="34" charset="0"/>
            </a:endParaRP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osiguravanje </a:t>
            </a:r>
            <a:r>
              <a:rPr lang="hr-HR" sz="1600" dirty="0" smtClean="0">
                <a:latin typeface="Calibri" panose="020F0502020204030204" pitchFamily="34" charset="0"/>
              </a:rPr>
              <a:t>zapošljavanja </a:t>
            </a:r>
            <a:r>
              <a:rPr lang="hr-HR" sz="1600" b="1" dirty="0" smtClean="0">
                <a:latin typeface="Calibri" panose="020F0502020204030204" pitchFamily="34" charset="0"/>
              </a:rPr>
              <a:t>1.100</a:t>
            </a:r>
            <a:r>
              <a:rPr lang="vi-VN" sz="1600" b="1" dirty="0" smtClean="0">
                <a:latin typeface="Calibri" panose="020F0502020204030204" pitchFamily="34" charset="0"/>
              </a:rPr>
              <a:t> </a:t>
            </a:r>
            <a:r>
              <a:rPr lang="hr-HR" sz="1600" b="1" dirty="0" smtClean="0">
                <a:latin typeface="Calibri" panose="020F0502020204030204" pitchFamily="34" charset="0"/>
              </a:rPr>
              <a:t>ljudi/god</a:t>
            </a:r>
            <a:endParaRPr lang="hr-HR" sz="16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hr-HR" sz="16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442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50825"/>
            <a:ext cx="6410672" cy="945927"/>
          </a:xfrm>
        </p:spPr>
        <p:txBody>
          <a:bodyPr/>
          <a:lstStyle/>
          <a:p>
            <a:r>
              <a:rPr lang="hr-HR" sz="3200" dirty="0"/>
              <a:t>Program energetske obnove </a:t>
            </a:r>
            <a:r>
              <a:rPr lang="hr-HR" sz="3200" b="1" dirty="0"/>
              <a:t>obiteljskih kuća </a:t>
            </a:r>
            <a:r>
              <a:rPr lang="hr-HR" sz="3200" b="1" dirty="0" smtClean="0"/>
              <a:t>(</a:t>
            </a:r>
            <a:r>
              <a:rPr lang="hr-HR" sz="3200" b="1" dirty="0" smtClean="0"/>
              <a:t>3/7)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7128792" cy="4499892"/>
          </a:xfrm>
        </p:spPr>
        <p:txBody>
          <a:bodyPr/>
          <a:lstStyle/>
          <a:p>
            <a:r>
              <a:rPr lang="hr-HR" b="1" dirty="0"/>
              <a:t>Ostali učinci prve godine provedbe</a:t>
            </a:r>
            <a:r>
              <a:rPr lang="hr-HR" b="1" dirty="0" smtClean="0"/>
              <a:t>:</a:t>
            </a:r>
            <a:endParaRPr lang="hr-HR" b="1" dirty="0"/>
          </a:p>
          <a:p>
            <a:pPr lvl="1"/>
            <a:r>
              <a:rPr lang="vi-VN" dirty="0">
                <a:latin typeface="Calibri" panose="020F0502020204030204" pitchFamily="34" charset="0"/>
              </a:rPr>
              <a:t>povećanje sigurnosti opskrbe energijom;</a:t>
            </a:r>
          </a:p>
          <a:p>
            <a:pPr lvl="1"/>
            <a:r>
              <a:rPr lang="vi-VN" dirty="0">
                <a:latin typeface="Calibri" panose="020F0502020204030204" pitchFamily="34" charset="0"/>
              </a:rPr>
              <a:t>poboljšano stanje i povećanje tržišne vrijednosti nekretnina </a:t>
            </a:r>
            <a:r>
              <a:rPr lang="vi-VN" dirty="0" smtClean="0">
                <a:latin typeface="Calibri" panose="020F0502020204030204" pitchFamily="34" charset="0"/>
              </a:rPr>
              <a:t> </a:t>
            </a:r>
            <a:endParaRPr lang="hr-HR" dirty="0">
              <a:latin typeface="Calibri" panose="020F0502020204030204" pitchFamily="34" charset="0"/>
            </a:endParaRPr>
          </a:p>
          <a:p>
            <a:pPr lvl="1"/>
            <a:r>
              <a:rPr lang="vi-VN" dirty="0">
                <a:latin typeface="Calibri" panose="020F0502020204030204" pitchFamily="34" charset="0"/>
              </a:rPr>
              <a:t>razvoj proizvodne industrije, </a:t>
            </a:r>
            <a:r>
              <a:rPr lang="vi-VN" b="1" u="sng" dirty="0">
                <a:latin typeface="Calibri" panose="020F0502020204030204" pitchFamily="34" charset="0"/>
              </a:rPr>
              <a:t>poglavito industrije toplinskih izolacijskih materijala</a:t>
            </a:r>
            <a:r>
              <a:rPr lang="vi-VN" u="sng" dirty="0">
                <a:latin typeface="Calibri" panose="020F0502020204030204" pitchFamily="34" charset="0"/>
              </a:rPr>
              <a:t> </a:t>
            </a:r>
            <a:r>
              <a:rPr lang="vi-VN" dirty="0">
                <a:latin typeface="Calibri" panose="020F0502020204030204" pitchFamily="34" charset="0"/>
              </a:rPr>
              <a:t>i drvne</a:t>
            </a:r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vi-VN" dirty="0">
                <a:latin typeface="Calibri" panose="020F0502020204030204" pitchFamily="34" charset="0"/>
              </a:rPr>
              <a:t>industrije;</a:t>
            </a:r>
          </a:p>
          <a:p>
            <a:pPr lvl="1"/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vi-VN" dirty="0">
                <a:latin typeface="Calibri" panose="020F0502020204030204" pitchFamily="34" charset="0"/>
              </a:rPr>
              <a:t>smanjenje 'sive ekonomije';</a:t>
            </a:r>
          </a:p>
          <a:p>
            <a:pPr lvl="1"/>
            <a:r>
              <a:rPr lang="vi-VN" dirty="0" smtClean="0">
                <a:latin typeface="Calibri" panose="020F0502020204030204" pitchFamily="34" charset="0"/>
              </a:rPr>
              <a:t>smanjenje </a:t>
            </a:r>
            <a:r>
              <a:rPr lang="vi-VN" dirty="0">
                <a:latin typeface="Calibri" panose="020F0502020204030204" pitchFamily="34" charset="0"/>
              </a:rPr>
              <a:t>energetskog siromaštva i opće poboljšanje uvjeta stanovanja.</a:t>
            </a:r>
            <a:r>
              <a:rPr lang="hr-HR" dirty="0" smtClean="0">
                <a:latin typeface="Calibri" panose="020F0502020204030204" pitchFamily="34" charset="0"/>
              </a:rPr>
              <a:t>.</a:t>
            </a:r>
          </a:p>
          <a:p>
            <a:pPr marL="457200" lvl="1" indent="0">
              <a:buNone/>
            </a:pPr>
            <a:endParaRPr lang="hr-HR" dirty="0">
              <a:latin typeface="Calibri" panose="020F0502020204030204" pitchFamily="34" charset="0"/>
            </a:endParaRPr>
          </a:p>
          <a:p>
            <a:r>
              <a:rPr lang="hr-HR" b="1" dirty="0" smtClean="0"/>
              <a:t>Mogućnosti poboljšanja Programa:</a:t>
            </a:r>
            <a:endParaRPr lang="hr-HR" b="1" dirty="0"/>
          </a:p>
          <a:p>
            <a:pPr lvl="1"/>
            <a:r>
              <a:rPr lang="hr-HR" dirty="0" smtClean="0">
                <a:latin typeface="Calibri" panose="020F0502020204030204" pitchFamily="34" charset="0"/>
              </a:rPr>
              <a:t>definicija obiteljske kuće (definicija </a:t>
            </a:r>
            <a:r>
              <a:rPr lang="hr-HR" dirty="0">
                <a:latin typeface="Calibri" panose="020F0502020204030204" pitchFamily="34" charset="0"/>
              </a:rPr>
              <a:t>stambene i nestambene jedinice, broj stambenih </a:t>
            </a:r>
            <a:r>
              <a:rPr lang="hr-HR" dirty="0" smtClean="0">
                <a:latin typeface="Calibri" panose="020F0502020204030204" pitchFamily="34" charset="0"/>
              </a:rPr>
              <a:t>jedinica i nestambenih jedinica, </a:t>
            </a:r>
            <a:r>
              <a:rPr lang="hr-HR" dirty="0" err="1" smtClean="0">
                <a:latin typeface="Calibri" panose="020F0502020204030204" pitchFamily="34" charset="0"/>
              </a:rPr>
              <a:t>max</a:t>
            </a:r>
            <a:r>
              <a:rPr lang="hr-HR" dirty="0">
                <a:latin typeface="Calibri" panose="020F0502020204030204" pitchFamily="34" charset="0"/>
              </a:rPr>
              <a:t>. površina</a:t>
            </a:r>
            <a:r>
              <a:rPr lang="hr-HR" dirty="0" smtClean="0">
                <a:latin typeface="Calibri" panose="020F0502020204030204" pitchFamily="34" charset="0"/>
              </a:rPr>
              <a:t>),</a:t>
            </a:r>
            <a:endParaRPr lang="vi-VN" dirty="0">
              <a:latin typeface="Calibri" panose="020F0502020204030204" pitchFamily="34" charset="0"/>
            </a:endParaRPr>
          </a:p>
          <a:p>
            <a:pPr lvl="1"/>
            <a:r>
              <a:rPr lang="hr-HR" dirty="0" smtClean="0">
                <a:latin typeface="Calibri" panose="020F0502020204030204" pitchFamily="34" charset="0"/>
              </a:rPr>
              <a:t>razina i sadržaj projektne dokumentacije za sustave OIE.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910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Slika 5" descr="Enu-Broj program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157" y="548681"/>
            <a:ext cx="6581107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06563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Slika 5" descr="OIE-Broj program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92696"/>
            <a:ext cx="658683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44887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Rezervirano mjesto sadržaja 5" descr="Kućanstva-ukupno 2014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624780"/>
            <a:ext cx="6696744" cy="5629041"/>
          </a:xfrm>
        </p:spPr>
      </p:pic>
    </p:spTree>
    <p:extLst>
      <p:ext uri="{BB962C8B-B14F-4D97-AF65-F5344CB8AC3E}">
        <p14:creationId xmlns:p14="http://schemas.microsoft.com/office/powerpoint/2010/main" val="648570077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Interes za kotlove na biomasu u obiteljskim kućama</a:t>
            </a:r>
            <a:endParaRPr lang="hr-H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6266656" cy="365125"/>
          </a:xfrm>
          <a:prstGeom prst="rect">
            <a:avLst/>
          </a:prstGeom>
        </p:spPr>
        <p:txBody>
          <a:bodyPr/>
          <a:lstStyle>
            <a:lvl1pPr>
              <a:defRPr sz="1200" i="1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Biomasa i obnovljivi izvori energije u funkciji razvoja jedinica lokalne samouprave</a:t>
            </a:r>
          </a:p>
          <a:p>
            <a:r>
              <a:rPr lang="hr-HR" dirty="0" smtClean="0"/>
              <a:t>Sajam </a:t>
            </a:r>
            <a:r>
              <a:rPr lang="hr-HR" dirty="0" err="1" smtClean="0"/>
              <a:t>Ambienta</a:t>
            </a:r>
            <a:r>
              <a:rPr lang="hr-HR" dirty="0" smtClean="0"/>
              <a:t>, Zagreb, 15.10.2014.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5843855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1658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Program energetske obnove </a:t>
            </a:r>
            <a:r>
              <a:rPr lang="hr-HR" sz="3200" b="1" dirty="0" err="1" smtClean="0"/>
              <a:t>višestambenih</a:t>
            </a:r>
            <a:r>
              <a:rPr lang="hr-HR" sz="3200" b="1" dirty="0" smtClean="0"/>
              <a:t> zgrada(1/7)</a:t>
            </a:r>
            <a:endParaRPr lang="hr-HR" sz="3200" b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394854"/>
              </p:ext>
            </p:extLst>
          </p:nvPr>
        </p:nvGraphicFramePr>
        <p:xfrm>
          <a:off x="609600" y="1449388"/>
          <a:ext cx="6594475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715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/>
              <a:t>Program energetske obnove </a:t>
            </a:r>
            <a:r>
              <a:rPr lang="hr-HR" sz="3200" b="1" dirty="0" err="1"/>
              <a:t>višestambenih</a:t>
            </a:r>
            <a:r>
              <a:rPr lang="hr-HR" sz="3200" b="1" dirty="0"/>
              <a:t> zgrada </a:t>
            </a:r>
            <a:r>
              <a:rPr lang="hr-HR" sz="3200" b="1" dirty="0" smtClean="0"/>
              <a:t>(2/7)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064896" cy="4680520"/>
          </a:xfrm>
        </p:spPr>
        <p:txBody>
          <a:bodyPr/>
          <a:lstStyle/>
          <a:p>
            <a:r>
              <a:rPr lang="hr-HR" b="1" dirty="0"/>
              <a:t>N</a:t>
            </a:r>
            <a:r>
              <a:rPr lang="hr-HR" b="1" dirty="0" smtClean="0"/>
              <a:t>eposredni učinci prve godine provedbe:</a:t>
            </a:r>
          </a:p>
          <a:p>
            <a:pPr lvl="1"/>
            <a:r>
              <a:rPr lang="hr-HR" b="1" dirty="0" smtClean="0"/>
              <a:t>Sva tri koraka EO:</a:t>
            </a:r>
          </a:p>
          <a:p>
            <a:pPr lvl="2"/>
            <a:r>
              <a:rPr lang="hr-HR" sz="1600" b="1" dirty="0" smtClean="0">
                <a:latin typeface="Calibri" panose="020F0502020204030204" pitchFamily="34" charset="0"/>
              </a:rPr>
              <a:t>udvostručena</a:t>
            </a:r>
            <a:r>
              <a:rPr lang="hr-HR" sz="1600" dirty="0" smtClean="0">
                <a:latin typeface="Calibri" panose="020F0502020204030204" pitchFamily="34" charset="0"/>
              </a:rPr>
              <a:t> su </a:t>
            </a:r>
            <a:r>
              <a:rPr lang="hr-HR" sz="1600" dirty="0">
                <a:latin typeface="Calibri" panose="020F0502020204030204" pitchFamily="34" charset="0"/>
              </a:rPr>
              <a:t>planirana sredstva </a:t>
            </a: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po</a:t>
            </a:r>
            <a:r>
              <a:rPr lang="hr-HR" sz="1600" dirty="0" err="1" smtClean="0">
                <a:latin typeface="Calibri" panose="020F0502020204030204" pitchFamily="34" charset="0"/>
              </a:rPr>
              <a:t>krenute</a:t>
            </a:r>
            <a:r>
              <a:rPr lang="vi-VN" sz="1600" dirty="0" smtClean="0">
                <a:latin typeface="Calibri" panose="020F0502020204030204" pitchFamily="34" charset="0"/>
              </a:rPr>
              <a:t> investicij</a:t>
            </a:r>
            <a:r>
              <a:rPr lang="hr-HR" sz="1600" dirty="0" smtClean="0">
                <a:latin typeface="Calibri" panose="020F0502020204030204" pitchFamily="34" charset="0"/>
              </a:rPr>
              <a:t>e</a:t>
            </a:r>
            <a:r>
              <a:rPr lang="vi-VN" sz="1600" dirty="0" smtClean="0">
                <a:latin typeface="Calibri" panose="020F0502020204030204" pitchFamily="34" charset="0"/>
              </a:rPr>
              <a:t> </a:t>
            </a:r>
            <a:r>
              <a:rPr lang="vi-VN" sz="1600" dirty="0">
                <a:latin typeface="Calibri" panose="020F0502020204030204" pitchFamily="34" charset="0"/>
              </a:rPr>
              <a:t>ukupnog iznosa </a:t>
            </a:r>
            <a:r>
              <a:rPr lang="hr-HR" sz="1600" dirty="0" smtClean="0">
                <a:latin typeface="Calibri" panose="020F0502020204030204" pitchFamily="34" charset="0"/>
              </a:rPr>
              <a:t>većeg od </a:t>
            </a:r>
            <a:r>
              <a:rPr lang="hr-HR" sz="1600" b="1" dirty="0" smtClean="0">
                <a:latin typeface="Calibri" panose="020F0502020204030204" pitchFamily="34" charset="0"/>
              </a:rPr>
              <a:t>100</a:t>
            </a:r>
            <a:r>
              <a:rPr lang="vi-VN" sz="1600" b="1" dirty="0" smtClean="0">
                <a:latin typeface="Calibri" panose="020F0502020204030204" pitchFamily="34" charset="0"/>
              </a:rPr>
              <a:t> mil</a:t>
            </a:r>
            <a:r>
              <a:rPr lang="hr-HR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 smtClean="0">
                <a:latin typeface="Calibri" panose="020F0502020204030204" pitchFamily="34" charset="0"/>
              </a:rPr>
              <a:t>k</a:t>
            </a:r>
            <a:r>
              <a:rPr lang="hr-HR" sz="1600" b="1" dirty="0">
                <a:latin typeface="Calibri" panose="020F0502020204030204" pitchFamily="34" charset="0"/>
              </a:rPr>
              <a:t>n</a:t>
            </a:r>
            <a:r>
              <a:rPr lang="hr-HR" sz="1600" b="1" dirty="0" smtClean="0">
                <a:latin typeface="Calibri" panose="020F0502020204030204" pitchFamily="34" charset="0"/>
              </a:rPr>
              <a:t> (90 </a:t>
            </a:r>
            <a:r>
              <a:rPr lang="hr-HR" sz="1600" b="1" dirty="0" err="1" smtClean="0">
                <a:latin typeface="Calibri" panose="020F0502020204030204" pitchFamily="34" charset="0"/>
              </a:rPr>
              <a:t>mil</a:t>
            </a:r>
            <a:r>
              <a:rPr lang="hr-HR" sz="1600" b="1" dirty="0" smtClean="0">
                <a:latin typeface="Calibri" panose="020F0502020204030204" pitchFamily="34" charset="0"/>
              </a:rPr>
              <a:t> kn za EO)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uključeno 774 zgrada, preko 15.000 stanova, oko </a:t>
            </a:r>
            <a:r>
              <a:rPr lang="hr-HR" sz="1600" b="1" dirty="0" smtClean="0">
                <a:latin typeface="Calibri" panose="020F0502020204030204" pitchFamily="34" charset="0"/>
              </a:rPr>
              <a:t>50.000 građana </a:t>
            </a:r>
            <a:endParaRPr lang="vi-VN" sz="1600" b="1" dirty="0" smtClean="0">
              <a:latin typeface="Calibri" panose="020F0502020204030204" pitchFamily="34" charset="0"/>
            </a:endParaRPr>
          </a:p>
          <a:p>
            <a:pPr lvl="1"/>
            <a:r>
              <a:rPr lang="hr-HR" b="1" dirty="0" smtClean="0">
                <a:latin typeface="Calibri" panose="020F0502020204030204" pitchFamily="34" charset="0"/>
              </a:rPr>
              <a:t>Energetska obnova: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putem 21 upravitelja je uključeno 82 zgrade (102 ulaza), više od 2.000 </a:t>
            </a:r>
            <a:r>
              <a:rPr lang="hr-HR" sz="1600" dirty="0">
                <a:latin typeface="Calibri" panose="020F0502020204030204" pitchFamily="34" charset="0"/>
              </a:rPr>
              <a:t>stanova, oko </a:t>
            </a:r>
            <a:r>
              <a:rPr lang="hr-HR" sz="1600" b="1" dirty="0" smtClean="0">
                <a:latin typeface="Calibri" panose="020F0502020204030204" pitchFamily="34" charset="0"/>
              </a:rPr>
              <a:t>8.000 građana</a:t>
            </a:r>
          </a:p>
          <a:p>
            <a:pPr lvl="2"/>
            <a:r>
              <a:rPr lang="hr-HR" sz="1600" b="1" dirty="0" smtClean="0">
                <a:latin typeface="Calibri" panose="020F0502020204030204" pitchFamily="34" charset="0"/>
              </a:rPr>
              <a:t> </a:t>
            </a:r>
            <a:r>
              <a:rPr lang="hr-HR" sz="1600" dirty="0" smtClean="0">
                <a:latin typeface="Calibri" panose="020F0502020204030204" pitchFamily="34" charset="0"/>
              </a:rPr>
              <a:t>ušteda </a:t>
            </a:r>
            <a:r>
              <a:rPr lang="hr-HR" sz="1600" dirty="0">
                <a:latin typeface="Calibri" panose="020F0502020204030204" pitchFamily="34" charset="0"/>
              </a:rPr>
              <a:t>energije od </a:t>
            </a:r>
            <a:r>
              <a:rPr lang="hr-HR" sz="1600" b="1" dirty="0">
                <a:latin typeface="Calibri" panose="020F0502020204030204" pitchFamily="34" charset="0"/>
              </a:rPr>
              <a:t>55 %</a:t>
            </a:r>
            <a:r>
              <a:rPr lang="hr-HR" sz="1600" dirty="0">
                <a:latin typeface="Calibri" panose="020F0502020204030204" pitchFamily="34" charset="0"/>
              </a:rPr>
              <a:t> (</a:t>
            </a:r>
            <a:r>
              <a:rPr lang="vi-VN" sz="1600" dirty="0">
                <a:latin typeface="Calibri" panose="020F0502020204030204" pitchFamily="34" charset="0"/>
              </a:rPr>
              <a:t>oko </a:t>
            </a:r>
            <a:r>
              <a:rPr lang="hr-HR" sz="1600" b="1" dirty="0">
                <a:latin typeface="Calibri" panose="020F0502020204030204" pitchFamily="34" charset="0"/>
              </a:rPr>
              <a:t>11,5</a:t>
            </a:r>
            <a:r>
              <a:rPr lang="vi-VN" sz="1600" b="1" dirty="0">
                <a:latin typeface="Calibri" panose="020F0502020204030204" pitchFamily="34" charset="0"/>
              </a:rPr>
              <a:t> GWh</a:t>
            </a:r>
            <a:r>
              <a:rPr lang="hr-HR" sz="1600" b="1" dirty="0">
                <a:latin typeface="Calibri" panose="020F0502020204030204" pitchFamily="34" charset="0"/>
              </a:rPr>
              <a:t>/god</a:t>
            </a:r>
            <a:r>
              <a:rPr lang="vi-VN" sz="1600" b="1" dirty="0">
                <a:latin typeface="Calibri" panose="020F0502020204030204" pitchFamily="34" charset="0"/>
              </a:rPr>
              <a:t> </a:t>
            </a:r>
            <a:r>
              <a:rPr lang="vi-VN" sz="1600" dirty="0">
                <a:latin typeface="Calibri" panose="020F0502020204030204" pitchFamily="34" charset="0"/>
              </a:rPr>
              <a:t>ušteda energije u neposrednoj potrošnji</a:t>
            </a:r>
            <a:r>
              <a:rPr lang="hr-HR" sz="1600" dirty="0">
                <a:latin typeface="Calibri" panose="020F0502020204030204" pitchFamily="34" charset="0"/>
              </a:rPr>
              <a:t> )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s</a:t>
            </a:r>
            <a:r>
              <a:rPr lang="vi-VN" sz="1600" dirty="0" smtClean="0">
                <a:latin typeface="Calibri" panose="020F0502020204030204" pitchFamily="34" charset="0"/>
              </a:rPr>
              <a:t>man</a:t>
            </a:r>
            <a:r>
              <a:rPr lang="hr-HR" sz="1600" dirty="0" err="1" smtClean="0">
                <a:latin typeface="Calibri" panose="020F0502020204030204" pitchFamily="34" charset="0"/>
              </a:rPr>
              <a:t>jenje</a:t>
            </a:r>
            <a:r>
              <a:rPr lang="hr-HR" sz="1600" dirty="0" smtClean="0">
                <a:latin typeface="Calibri" panose="020F0502020204030204" pitchFamily="34" charset="0"/>
              </a:rPr>
              <a:t> izdataka </a:t>
            </a:r>
            <a:r>
              <a:rPr lang="vi-VN" sz="1600" dirty="0" smtClean="0">
                <a:latin typeface="Calibri" panose="020F0502020204030204" pitchFamily="34" charset="0"/>
              </a:rPr>
              <a:t>građana </a:t>
            </a:r>
            <a:r>
              <a:rPr lang="vi-VN" sz="1600" dirty="0">
                <a:latin typeface="Calibri" panose="020F0502020204030204" pitchFamily="34" charset="0"/>
              </a:rPr>
              <a:t>za energiju u iznosu </a:t>
            </a:r>
            <a:r>
              <a:rPr lang="hr-HR" sz="1600" b="1" dirty="0" smtClean="0">
                <a:latin typeface="Calibri" panose="020F0502020204030204" pitchFamily="34" charset="0"/>
              </a:rPr>
              <a:t>4,5</a:t>
            </a:r>
            <a:r>
              <a:rPr lang="vi-VN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>
                <a:latin typeface="Calibri" panose="020F0502020204030204" pitchFamily="34" charset="0"/>
              </a:rPr>
              <a:t>milijuna kuna</a:t>
            </a:r>
            <a:r>
              <a:rPr lang="vi-VN" sz="1600" dirty="0">
                <a:latin typeface="Calibri" panose="020F0502020204030204" pitchFamily="34" charset="0"/>
              </a:rPr>
              <a:t> godišnje</a:t>
            </a:r>
            <a:r>
              <a:rPr lang="vi-VN" sz="1600" dirty="0" smtClean="0">
                <a:latin typeface="Calibri" panose="020F0502020204030204" pitchFamily="34" charset="0"/>
              </a:rPr>
              <a:t>;</a:t>
            </a:r>
            <a:r>
              <a:rPr lang="hr-HR" sz="1600" dirty="0" smtClean="0">
                <a:latin typeface="Calibri" panose="020F0502020204030204" pitchFamily="34" charset="0"/>
              </a:rPr>
              <a:t> oko 2.000kn/god po stanu </a:t>
            </a:r>
            <a:r>
              <a:rPr lang="hr-HR" sz="1600" dirty="0" err="1" smtClean="0">
                <a:latin typeface="Calibri" panose="020F0502020204030204" pitchFamily="34" charset="0"/>
              </a:rPr>
              <a:t>tj</a:t>
            </a:r>
            <a:r>
              <a:rPr lang="hr-HR" sz="1600" dirty="0" smtClean="0">
                <a:latin typeface="Calibri" panose="020F0502020204030204" pitchFamily="34" charset="0"/>
              </a:rPr>
              <a:t> oko 170 kn /</a:t>
            </a:r>
            <a:r>
              <a:rPr lang="hr-HR" sz="1600" dirty="0" err="1" smtClean="0">
                <a:latin typeface="Calibri" panose="020F0502020204030204" pitchFamily="34" charset="0"/>
              </a:rPr>
              <a:t>mj</a:t>
            </a:r>
            <a:r>
              <a:rPr lang="hr-HR" sz="1600" dirty="0" smtClean="0">
                <a:latin typeface="Calibri" panose="020F0502020204030204" pitchFamily="34" charset="0"/>
              </a:rPr>
              <a:t> po stanu</a:t>
            </a:r>
            <a:endParaRPr lang="vi-VN" sz="1600" dirty="0">
              <a:latin typeface="Calibri" panose="020F0502020204030204" pitchFamily="34" charset="0"/>
            </a:endParaRP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smanjenje </a:t>
            </a:r>
            <a:r>
              <a:rPr lang="vi-VN" sz="1600" dirty="0">
                <a:latin typeface="Calibri" panose="020F0502020204030204" pitchFamily="34" charset="0"/>
              </a:rPr>
              <a:t>emisija CO2 od oko </a:t>
            </a:r>
            <a:r>
              <a:rPr lang="hr-HR" sz="1600" b="1" dirty="0" smtClean="0">
                <a:latin typeface="Calibri" panose="020F0502020204030204" pitchFamily="34" charset="0"/>
              </a:rPr>
              <a:t>11</a:t>
            </a:r>
            <a:r>
              <a:rPr lang="hr-HR" sz="1600" b="1" dirty="0">
                <a:latin typeface="Calibri" panose="020F0502020204030204" pitchFamily="34" charset="0"/>
              </a:rPr>
              <a:t>.</a:t>
            </a:r>
            <a:r>
              <a:rPr lang="vi-VN" sz="1600" b="1" dirty="0" smtClean="0">
                <a:latin typeface="Calibri" panose="020F0502020204030204" pitchFamily="34" charset="0"/>
              </a:rPr>
              <a:t>000 </a:t>
            </a:r>
            <a:r>
              <a:rPr lang="vi-VN" sz="1600" b="1" dirty="0">
                <a:latin typeface="Calibri" panose="020F0502020204030204" pitchFamily="34" charset="0"/>
              </a:rPr>
              <a:t>tona</a:t>
            </a:r>
            <a:r>
              <a:rPr lang="vi-VN" sz="1600" dirty="0">
                <a:latin typeface="Calibri" panose="020F0502020204030204" pitchFamily="34" charset="0"/>
              </a:rPr>
              <a:t> </a:t>
            </a:r>
            <a:r>
              <a:rPr lang="vi-VN" sz="1600" dirty="0" smtClean="0">
                <a:latin typeface="Calibri" panose="020F0502020204030204" pitchFamily="34" charset="0"/>
              </a:rPr>
              <a:t>godišnje</a:t>
            </a:r>
            <a:endParaRPr lang="vi-VN" sz="1600" dirty="0">
              <a:latin typeface="Calibri" panose="020F0502020204030204" pitchFamily="34" charset="0"/>
            </a:endParaRP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osiguravanje </a:t>
            </a:r>
            <a:r>
              <a:rPr lang="hr-HR" sz="1600" dirty="0" smtClean="0">
                <a:latin typeface="Calibri" panose="020F0502020204030204" pitchFamily="34" charset="0"/>
              </a:rPr>
              <a:t>novog </a:t>
            </a:r>
            <a:r>
              <a:rPr lang="vi-VN" sz="1600" dirty="0" smtClean="0">
                <a:latin typeface="Calibri" panose="020F0502020204030204" pitchFamily="34" charset="0"/>
              </a:rPr>
              <a:t>zaposlenja </a:t>
            </a:r>
            <a:r>
              <a:rPr lang="vi-VN" sz="1600" dirty="0">
                <a:latin typeface="Calibri" panose="020F0502020204030204" pitchFamily="34" charset="0"/>
              </a:rPr>
              <a:t>za </a:t>
            </a:r>
            <a:r>
              <a:rPr lang="hr-HR" sz="1600" b="1" dirty="0" smtClean="0">
                <a:latin typeface="Calibri" panose="020F0502020204030204" pitchFamily="34" charset="0"/>
              </a:rPr>
              <a:t>4</a:t>
            </a:r>
            <a:r>
              <a:rPr lang="hr-HR" sz="1600" b="1" dirty="0">
                <a:latin typeface="Calibri" panose="020F0502020204030204" pitchFamily="34" charset="0"/>
              </a:rPr>
              <a:t>0</a:t>
            </a:r>
            <a:r>
              <a:rPr lang="hr-HR" sz="1600" b="1" dirty="0" smtClean="0">
                <a:latin typeface="Calibri" panose="020F0502020204030204" pitchFamily="34" charset="0"/>
              </a:rPr>
              <a:t>0</a:t>
            </a:r>
            <a:r>
              <a:rPr lang="vi-VN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>
                <a:latin typeface="Calibri" panose="020F0502020204030204" pitchFamily="34" charset="0"/>
              </a:rPr>
              <a:t>ljudi </a:t>
            </a:r>
            <a:r>
              <a:rPr lang="vi-VN" sz="1600" dirty="0" smtClean="0">
                <a:latin typeface="Calibri" panose="020F0502020204030204" pitchFamily="34" charset="0"/>
              </a:rPr>
              <a:t>godišnje</a:t>
            </a:r>
            <a:r>
              <a:rPr lang="hr-HR" sz="1600" dirty="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568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/>
              <a:t>Program energetske obnove </a:t>
            </a:r>
            <a:r>
              <a:rPr lang="hr-HR" sz="3200" b="1" dirty="0" err="1"/>
              <a:t>višestambenih</a:t>
            </a:r>
            <a:r>
              <a:rPr lang="hr-HR" sz="3200" b="1" dirty="0"/>
              <a:t> zgrada </a:t>
            </a:r>
            <a:r>
              <a:rPr lang="hr-HR" sz="3200" b="1" dirty="0" smtClean="0"/>
              <a:t>(3/7)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9388"/>
            <a:ext cx="6986736" cy="4499892"/>
          </a:xfrm>
        </p:spPr>
        <p:txBody>
          <a:bodyPr/>
          <a:lstStyle/>
          <a:p>
            <a:r>
              <a:rPr lang="hr-HR" b="1" dirty="0" smtClean="0"/>
              <a:t>Ostali </a:t>
            </a:r>
            <a:r>
              <a:rPr lang="hr-HR" b="1" dirty="0"/>
              <a:t>učinci prve godine provedbe:</a:t>
            </a:r>
          </a:p>
          <a:p>
            <a:pPr lvl="1"/>
            <a:r>
              <a:rPr lang="vi-VN" dirty="0" smtClean="0">
                <a:latin typeface="Calibri" panose="020F0502020204030204" pitchFamily="34" charset="0"/>
              </a:rPr>
              <a:t>povećanje </a:t>
            </a:r>
            <a:r>
              <a:rPr lang="vi-VN" dirty="0">
                <a:latin typeface="Calibri" panose="020F0502020204030204" pitchFamily="34" charset="0"/>
              </a:rPr>
              <a:t>sigurnosti opskrbe energijom;</a:t>
            </a:r>
          </a:p>
          <a:p>
            <a:pPr lvl="1"/>
            <a:r>
              <a:rPr lang="vi-VN" dirty="0" smtClean="0">
                <a:latin typeface="Calibri" panose="020F0502020204030204" pitchFamily="34" charset="0"/>
              </a:rPr>
              <a:t>poboljšano </a:t>
            </a:r>
            <a:r>
              <a:rPr lang="vi-VN" dirty="0">
                <a:latin typeface="Calibri" panose="020F0502020204030204" pitchFamily="34" charset="0"/>
              </a:rPr>
              <a:t>stanje i povećanje tržišne vrijednosti nekretnina </a:t>
            </a:r>
            <a:endParaRPr lang="hr-HR" dirty="0" smtClean="0">
              <a:latin typeface="Calibri" panose="020F0502020204030204" pitchFamily="34" charset="0"/>
            </a:endParaRPr>
          </a:p>
          <a:p>
            <a:pPr lvl="1"/>
            <a:r>
              <a:rPr lang="vi-VN" dirty="0" smtClean="0">
                <a:latin typeface="Calibri" panose="020F0502020204030204" pitchFamily="34" charset="0"/>
              </a:rPr>
              <a:t>razvoj </a:t>
            </a:r>
            <a:r>
              <a:rPr lang="vi-VN" dirty="0">
                <a:latin typeface="Calibri" panose="020F0502020204030204" pitchFamily="34" charset="0"/>
              </a:rPr>
              <a:t>proizvodne industrije, </a:t>
            </a:r>
            <a:r>
              <a:rPr lang="vi-VN" b="1" u="sng" dirty="0">
                <a:latin typeface="Calibri" panose="020F0502020204030204" pitchFamily="34" charset="0"/>
              </a:rPr>
              <a:t>poglavito industrije toplinskih izolacijskih materijala</a:t>
            </a:r>
            <a:r>
              <a:rPr lang="vi-VN" u="sng" dirty="0">
                <a:latin typeface="Calibri" panose="020F0502020204030204" pitchFamily="34" charset="0"/>
              </a:rPr>
              <a:t> </a:t>
            </a:r>
            <a:r>
              <a:rPr lang="vi-VN" dirty="0">
                <a:latin typeface="Calibri" panose="020F0502020204030204" pitchFamily="34" charset="0"/>
              </a:rPr>
              <a:t>i </a:t>
            </a:r>
            <a:r>
              <a:rPr lang="vi-VN" dirty="0" smtClean="0">
                <a:latin typeface="Calibri" panose="020F0502020204030204" pitchFamily="34" charset="0"/>
              </a:rPr>
              <a:t>drvne</a:t>
            </a:r>
            <a:r>
              <a:rPr lang="hr-HR" dirty="0" smtClean="0">
                <a:latin typeface="Calibri" panose="020F0502020204030204" pitchFamily="34" charset="0"/>
              </a:rPr>
              <a:t> </a:t>
            </a:r>
            <a:r>
              <a:rPr lang="vi-VN" dirty="0" smtClean="0">
                <a:latin typeface="Calibri" panose="020F0502020204030204" pitchFamily="34" charset="0"/>
              </a:rPr>
              <a:t>industrije</a:t>
            </a:r>
            <a:r>
              <a:rPr lang="vi-VN" dirty="0">
                <a:latin typeface="Calibri" panose="020F0502020204030204" pitchFamily="34" charset="0"/>
              </a:rPr>
              <a:t>;</a:t>
            </a:r>
          </a:p>
          <a:p>
            <a:pPr lvl="1"/>
            <a:r>
              <a:rPr lang="hr-HR" dirty="0">
                <a:latin typeface="Calibri" panose="020F0502020204030204" pitchFamily="34" charset="0"/>
              </a:rPr>
              <a:t> </a:t>
            </a:r>
            <a:r>
              <a:rPr lang="vi-VN" dirty="0" smtClean="0">
                <a:latin typeface="Calibri" panose="020F0502020204030204" pitchFamily="34" charset="0"/>
              </a:rPr>
              <a:t>smanjenje </a:t>
            </a:r>
            <a:r>
              <a:rPr lang="vi-VN" dirty="0">
                <a:latin typeface="Calibri" panose="020F0502020204030204" pitchFamily="34" charset="0"/>
              </a:rPr>
              <a:t>'sive ekonomije';</a:t>
            </a:r>
          </a:p>
          <a:p>
            <a:pPr lvl="1"/>
            <a:r>
              <a:rPr lang="vi-VN" dirty="0" smtClean="0">
                <a:latin typeface="Calibri" panose="020F0502020204030204" pitchFamily="34" charset="0"/>
              </a:rPr>
              <a:t>smanjenje </a:t>
            </a:r>
            <a:r>
              <a:rPr lang="vi-VN" dirty="0">
                <a:latin typeface="Calibri" panose="020F0502020204030204" pitchFamily="34" charset="0"/>
              </a:rPr>
              <a:t>energetskog siromaštva i opće poboljšanje uvjeta stanovanja.</a:t>
            </a:r>
            <a:r>
              <a:rPr lang="hr-HR" dirty="0" smtClean="0">
                <a:latin typeface="Calibri" panose="020F0502020204030204" pitchFamily="34" charset="0"/>
              </a:rPr>
              <a:t>.</a:t>
            </a:r>
          </a:p>
          <a:p>
            <a:pPr marL="457200" lvl="1" indent="0">
              <a:buNone/>
            </a:pPr>
            <a:endParaRPr lang="hr-HR" b="1" dirty="0" smtClean="0"/>
          </a:p>
          <a:p>
            <a:r>
              <a:rPr lang="hr-HR" b="1" dirty="0" smtClean="0"/>
              <a:t>Mogućnosti poboljšanja Programa</a:t>
            </a:r>
            <a:r>
              <a:rPr lang="hr-HR" b="1" dirty="0"/>
              <a:t>:</a:t>
            </a:r>
          </a:p>
          <a:p>
            <a:pPr lvl="1"/>
            <a:r>
              <a:rPr lang="hr-HR" dirty="0">
                <a:latin typeface="Calibri" panose="020F0502020204030204" pitchFamily="34" charset="0"/>
              </a:rPr>
              <a:t>definicija </a:t>
            </a:r>
            <a:r>
              <a:rPr lang="hr-HR" dirty="0" err="1" smtClean="0">
                <a:latin typeface="Calibri" panose="020F0502020204030204" pitchFamily="34" charset="0"/>
              </a:rPr>
              <a:t>višestambene</a:t>
            </a:r>
            <a:r>
              <a:rPr lang="hr-HR" dirty="0" smtClean="0">
                <a:latin typeface="Calibri" panose="020F0502020204030204" pitchFamily="34" charset="0"/>
              </a:rPr>
              <a:t> zgrade </a:t>
            </a:r>
            <a:r>
              <a:rPr lang="hr-HR" dirty="0">
                <a:latin typeface="Calibri" panose="020F0502020204030204" pitchFamily="34" charset="0"/>
              </a:rPr>
              <a:t>(definicija stambene i nestambene jedinice, broj stambenih </a:t>
            </a:r>
            <a:r>
              <a:rPr lang="hr-HR" dirty="0" smtClean="0">
                <a:latin typeface="Calibri" panose="020F0502020204030204" pitchFamily="34" charset="0"/>
              </a:rPr>
              <a:t> </a:t>
            </a:r>
            <a:r>
              <a:rPr lang="hr-HR" dirty="0">
                <a:latin typeface="Calibri" panose="020F0502020204030204" pitchFamily="34" charset="0"/>
              </a:rPr>
              <a:t>i nestambenih jedinica, </a:t>
            </a:r>
            <a:r>
              <a:rPr lang="hr-HR" dirty="0" err="1">
                <a:latin typeface="Calibri" panose="020F0502020204030204" pitchFamily="34" charset="0"/>
              </a:rPr>
              <a:t>max</a:t>
            </a:r>
            <a:r>
              <a:rPr lang="hr-HR" dirty="0">
                <a:latin typeface="Calibri" panose="020F0502020204030204" pitchFamily="34" charset="0"/>
              </a:rPr>
              <a:t>. površina</a:t>
            </a:r>
            <a:r>
              <a:rPr lang="hr-HR" dirty="0" smtClean="0">
                <a:latin typeface="Calibri" panose="020F0502020204030204" pitchFamily="34" charset="0"/>
              </a:rPr>
              <a:t>).</a:t>
            </a:r>
            <a:endParaRPr lang="hr-HR" dirty="0">
              <a:latin typeface="Calibri" panose="020F0502020204030204" pitchFamily="34" charset="0"/>
            </a:endParaRPr>
          </a:p>
          <a:p>
            <a:pPr lvl="1"/>
            <a:endParaRPr lang="hr-HR" dirty="0" smtClean="0">
              <a:latin typeface="Calibri" panose="020F0502020204030204" pitchFamily="34" charset="0"/>
            </a:endParaRPr>
          </a:p>
          <a:p>
            <a:pPr lvl="1"/>
            <a:endParaRPr lang="hr-HR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865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Slika 5" descr="Energetski pregledi i certifikati 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692694"/>
            <a:ext cx="6624736" cy="555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100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Sadržaj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/>
              <a:t>O Fondu</a:t>
            </a:r>
          </a:p>
          <a:p>
            <a:endParaRPr lang="hr-HR" sz="3200" dirty="0" smtClean="0"/>
          </a:p>
          <a:p>
            <a:r>
              <a:rPr lang="hr-HR" sz="3200" dirty="0" smtClean="0"/>
              <a:t>Kako do sredstava Fonda?</a:t>
            </a:r>
          </a:p>
          <a:p>
            <a:endParaRPr lang="hr-HR" sz="3200" dirty="0" smtClean="0"/>
          </a:p>
          <a:p>
            <a:r>
              <a:rPr lang="hr-HR" sz="3200" dirty="0" smtClean="0"/>
              <a:t>Programi energetske obnove zgrada </a:t>
            </a:r>
          </a:p>
          <a:p>
            <a:pPr marL="0" indent="0">
              <a:buNone/>
            </a:pPr>
            <a:endParaRPr lang="hr-HR" sz="3200" dirty="0" smtClean="0"/>
          </a:p>
          <a:p>
            <a:r>
              <a:rPr lang="hr-HR" sz="3200" dirty="0" smtClean="0"/>
              <a:t>Zaključak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5E8DBE8-4FE5-4B3B-B1CD-93A5077AE4D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6" name="Rezervirano mjesto sadržaja 5" descr="Projektna dokumentacija za energ. obnovu 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6624738" cy="5732093"/>
          </a:xfrm>
        </p:spPr>
      </p:pic>
    </p:spTree>
    <p:extLst>
      <p:ext uri="{BB962C8B-B14F-4D97-AF65-F5344CB8AC3E}">
        <p14:creationId xmlns:p14="http://schemas.microsoft.com/office/powerpoint/2010/main" val="1941063290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" name="Rezervirano mjesto sadržaja 5" descr="Energetska obnova zgrada 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58289"/>
            <a:ext cx="6624736" cy="5779024"/>
          </a:xfrm>
        </p:spPr>
      </p:pic>
    </p:spTree>
    <p:extLst>
      <p:ext uri="{BB962C8B-B14F-4D97-AF65-F5344CB8AC3E}">
        <p14:creationId xmlns:p14="http://schemas.microsoft.com/office/powerpoint/2010/main" val="3523982474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6" name="Rezervirano mjesto sadržaja 5" descr="Ukupno obnova višestambenih zgrada 4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101" y="620688"/>
            <a:ext cx="6675609" cy="5760641"/>
          </a:xfrm>
        </p:spPr>
      </p:pic>
    </p:spTree>
    <p:extLst>
      <p:ext uri="{BB962C8B-B14F-4D97-AF65-F5344CB8AC3E}">
        <p14:creationId xmlns:p14="http://schemas.microsoft.com/office/powerpoint/2010/main" val="2229843281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Program energetske obnove </a:t>
            </a:r>
            <a:br>
              <a:rPr lang="hr-HR" sz="3200" dirty="0" smtClean="0"/>
            </a:br>
            <a:r>
              <a:rPr lang="hr-HR" sz="3200" b="1" dirty="0" smtClean="0"/>
              <a:t>zgrada</a:t>
            </a:r>
            <a:r>
              <a:rPr lang="hr-HR" sz="3200" dirty="0" smtClean="0"/>
              <a:t> </a:t>
            </a:r>
            <a:r>
              <a:rPr lang="hr-HR" sz="3200" b="1" dirty="0" smtClean="0"/>
              <a:t>javnog sektora</a:t>
            </a:r>
            <a:endParaRPr lang="hr-HR" sz="3200" b="1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110500"/>
              </p:ext>
            </p:extLst>
          </p:nvPr>
        </p:nvGraphicFramePr>
        <p:xfrm>
          <a:off x="609600" y="1449388"/>
          <a:ext cx="6986736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239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Javni natječaj za energetsku učinkovitost u </a:t>
            </a:r>
            <a:r>
              <a:rPr lang="hr-HR" sz="3200" b="1" dirty="0" err="1" smtClean="0"/>
              <a:t>zgradarstvu</a:t>
            </a:r>
            <a:r>
              <a:rPr lang="hr-HR" sz="3200" b="1" dirty="0" smtClean="0"/>
              <a:t> (1/3)</a:t>
            </a:r>
            <a:endParaRPr lang="hr-HR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774628"/>
              </p:ext>
            </p:extLst>
          </p:nvPr>
        </p:nvGraphicFramePr>
        <p:xfrm>
          <a:off x="609600" y="1449388"/>
          <a:ext cx="6594475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6766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/>
              <a:t>Javni natječaj za energetsku učinkovitost u </a:t>
            </a:r>
            <a:r>
              <a:rPr lang="hr-HR" sz="3200" b="1" dirty="0" err="1"/>
              <a:t>zgradarstvu</a:t>
            </a:r>
            <a:r>
              <a:rPr lang="hr-HR" sz="3200" b="1" dirty="0"/>
              <a:t> </a:t>
            </a:r>
            <a:r>
              <a:rPr lang="hr-HR" sz="3200" b="1" dirty="0" smtClean="0"/>
              <a:t>(2/3</a:t>
            </a:r>
            <a:r>
              <a:rPr lang="hr-HR" sz="3200" b="1" dirty="0"/>
              <a:t>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9388"/>
            <a:ext cx="6554688" cy="4499892"/>
          </a:xfrm>
        </p:spPr>
        <p:txBody>
          <a:bodyPr/>
          <a:lstStyle/>
          <a:p>
            <a:endParaRPr lang="hr-HR" b="1" dirty="0" smtClean="0"/>
          </a:p>
          <a:p>
            <a:r>
              <a:rPr lang="hr-HR" b="1" dirty="0" smtClean="0"/>
              <a:t>Učinci :</a:t>
            </a: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po</a:t>
            </a:r>
            <a:r>
              <a:rPr lang="hr-HR" sz="1600" dirty="0" err="1" smtClean="0">
                <a:latin typeface="Calibri" panose="020F0502020204030204" pitchFamily="34" charset="0"/>
              </a:rPr>
              <a:t>krenute</a:t>
            </a:r>
            <a:r>
              <a:rPr lang="vi-VN" sz="1600" dirty="0" smtClean="0">
                <a:latin typeface="Calibri" panose="020F0502020204030204" pitchFamily="34" charset="0"/>
              </a:rPr>
              <a:t> investicij</a:t>
            </a:r>
            <a:r>
              <a:rPr lang="hr-HR" sz="1600" dirty="0" smtClean="0">
                <a:latin typeface="Calibri" panose="020F0502020204030204" pitchFamily="34" charset="0"/>
              </a:rPr>
              <a:t>e</a:t>
            </a:r>
            <a:r>
              <a:rPr lang="vi-VN" sz="1600" dirty="0" smtClean="0">
                <a:latin typeface="Calibri" panose="020F0502020204030204" pitchFamily="34" charset="0"/>
              </a:rPr>
              <a:t> </a:t>
            </a:r>
            <a:r>
              <a:rPr lang="vi-VN" sz="1600" dirty="0">
                <a:latin typeface="Calibri" panose="020F0502020204030204" pitchFamily="34" charset="0"/>
              </a:rPr>
              <a:t>ukupnog iznosa </a:t>
            </a:r>
            <a:r>
              <a:rPr lang="hr-HR" sz="1600" dirty="0" smtClean="0">
                <a:latin typeface="Calibri" panose="020F0502020204030204" pitchFamily="34" charset="0"/>
              </a:rPr>
              <a:t>većeg od </a:t>
            </a:r>
            <a:r>
              <a:rPr lang="hr-HR" sz="1600" b="1" dirty="0" smtClean="0">
                <a:latin typeface="Calibri" panose="020F0502020204030204" pitchFamily="34" charset="0"/>
              </a:rPr>
              <a:t>135 </a:t>
            </a:r>
            <a:r>
              <a:rPr lang="vi-VN" sz="1600" b="1" dirty="0" smtClean="0">
                <a:latin typeface="Calibri" panose="020F0502020204030204" pitchFamily="34" charset="0"/>
              </a:rPr>
              <a:t>mil</a:t>
            </a:r>
            <a:r>
              <a:rPr lang="hr-HR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 smtClean="0">
                <a:latin typeface="Calibri" panose="020F0502020204030204" pitchFamily="34" charset="0"/>
              </a:rPr>
              <a:t>kuna</a:t>
            </a:r>
            <a:r>
              <a:rPr lang="hr-HR" sz="1600" b="1" dirty="0" smtClean="0"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hr-HR" sz="1600" b="1" dirty="0" smtClean="0">
                <a:latin typeface="Calibri" panose="020F0502020204030204" pitchFamily="34" charset="0"/>
              </a:rPr>
              <a:t>65 projekta javnog sektora (39 JLP(R)S i 26 javnih ustanova (zdravstvenih i obrazovnih -predškolskih i osnovno školskih)), </a:t>
            </a:r>
            <a:r>
              <a:rPr lang="hr-HR" sz="1600" dirty="0" smtClean="0">
                <a:latin typeface="Calibri" panose="020F0502020204030204" pitchFamily="34" charset="0"/>
              </a:rPr>
              <a:t>te </a:t>
            </a:r>
            <a:r>
              <a:rPr lang="hr-HR" sz="1600" b="1" dirty="0" smtClean="0">
                <a:latin typeface="Calibri" panose="020F0502020204030204" pitchFamily="34" charset="0"/>
              </a:rPr>
              <a:t>10 tvrtki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ušteda energije u neposrednoj </a:t>
            </a:r>
            <a:r>
              <a:rPr lang="vi-VN" sz="1600" dirty="0" smtClean="0">
                <a:latin typeface="Calibri" panose="020F0502020204030204" pitchFamily="34" charset="0"/>
              </a:rPr>
              <a:t>potrošnji</a:t>
            </a:r>
            <a:r>
              <a:rPr lang="hr-HR" sz="1600" dirty="0" smtClean="0">
                <a:latin typeface="Calibri" panose="020F0502020204030204" pitchFamily="34" charset="0"/>
              </a:rPr>
              <a:t> </a:t>
            </a:r>
            <a:r>
              <a:rPr lang="vi-VN" sz="1600" dirty="0" smtClean="0">
                <a:latin typeface="Calibri" panose="020F0502020204030204" pitchFamily="34" charset="0"/>
              </a:rPr>
              <a:t>oko </a:t>
            </a:r>
            <a:r>
              <a:rPr lang="hr-HR" sz="1600" b="1" dirty="0" smtClean="0">
                <a:latin typeface="Calibri" panose="020F0502020204030204" pitchFamily="34" charset="0"/>
              </a:rPr>
              <a:t>10 </a:t>
            </a:r>
            <a:r>
              <a:rPr lang="vi-VN" sz="1600" b="1" dirty="0" smtClean="0">
                <a:latin typeface="Calibri" panose="020F0502020204030204" pitchFamily="34" charset="0"/>
              </a:rPr>
              <a:t>GWh</a:t>
            </a:r>
            <a:r>
              <a:rPr lang="hr-HR" sz="1600" b="1" dirty="0" smtClean="0">
                <a:latin typeface="Calibri" panose="020F0502020204030204" pitchFamily="34" charset="0"/>
              </a:rPr>
              <a:t>/god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s</a:t>
            </a:r>
            <a:r>
              <a:rPr lang="vi-VN" sz="1600" dirty="0" smtClean="0">
                <a:latin typeface="Calibri" panose="020F0502020204030204" pitchFamily="34" charset="0"/>
              </a:rPr>
              <a:t>man</a:t>
            </a:r>
            <a:r>
              <a:rPr lang="hr-HR" sz="1600" dirty="0" err="1" smtClean="0">
                <a:latin typeface="Calibri" panose="020F0502020204030204" pitchFamily="34" charset="0"/>
              </a:rPr>
              <a:t>jenje</a:t>
            </a:r>
            <a:r>
              <a:rPr lang="hr-HR" sz="1600" dirty="0" smtClean="0">
                <a:latin typeface="Calibri" panose="020F0502020204030204" pitchFamily="34" charset="0"/>
              </a:rPr>
              <a:t> izdataka </a:t>
            </a:r>
            <a:r>
              <a:rPr lang="vi-VN" sz="1600" dirty="0" smtClean="0">
                <a:latin typeface="Calibri" panose="020F0502020204030204" pitchFamily="34" charset="0"/>
              </a:rPr>
              <a:t>za </a:t>
            </a:r>
            <a:r>
              <a:rPr lang="vi-VN" sz="1600" dirty="0">
                <a:latin typeface="Calibri" panose="020F0502020204030204" pitchFamily="34" charset="0"/>
              </a:rPr>
              <a:t>energiju u iznosu </a:t>
            </a:r>
            <a:r>
              <a:rPr lang="hr-HR" sz="1600" dirty="0" smtClean="0">
                <a:latin typeface="Calibri" panose="020F0502020204030204" pitchFamily="34" charset="0"/>
              </a:rPr>
              <a:t>od gotovo </a:t>
            </a:r>
            <a:r>
              <a:rPr lang="hr-HR" sz="1600" b="1" dirty="0" smtClean="0">
                <a:latin typeface="Calibri" panose="020F0502020204030204" pitchFamily="34" charset="0"/>
              </a:rPr>
              <a:t>4 </a:t>
            </a:r>
            <a:r>
              <a:rPr lang="vi-VN" sz="1600" b="1" dirty="0" smtClean="0">
                <a:latin typeface="Calibri" panose="020F0502020204030204" pitchFamily="34" charset="0"/>
              </a:rPr>
              <a:t>milijuna </a:t>
            </a:r>
            <a:r>
              <a:rPr lang="vi-VN" sz="1600" b="1" dirty="0">
                <a:latin typeface="Calibri" panose="020F0502020204030204" pitchFamily="34" charset="0"/>
              </a:rPr>
              <a:t>kuna</a:t>
            </a:r>
            <a:r>
              <a:rPr lang="vi-VN" sz="1600" dirty="0">
                <a:latin typeface="Calibri" panose="020F0502020204030204" pitchFamily="34" charset="0"/>
              </a:rPr>
              <a:t> </a:t>
            </a:r>
            <a:r>
              <a:rPr lang="vi-VN" sz="1600" dirty="0" smtClean="0">
                <a:latin typeface="Calibri" panose="020F0502020204030204" pitchFamily="34" charset="0"/>
              </a:rPr>
              <a:t>godišnje</a:t>
            </a:r>
            <a:endParaRPr lang="hr-HR" sz="1600" dirty="0" smtClean="0">
              <a:latin typeface="Calibri" panose="020F0502020204030204" pitchFamily="34" charset="0"/>
            </a:endParaRP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smanjenje </a:t>
            </a:r>
            <a:r>
              <a:rPr lang="vi-VN" sz="1600" dirty="0">
                <a:latin typeface="Calibri" panose="020F0502020204030204" pitchFamily="34" charset="0"/>
              </a:rPr>
              <a:t>emisija CO2 od oko </a:t>
            </a:r>
            <a:r>
              <a:rPr lang="hr-HR" sz="1600" b="1" dirty="0" smtClean="0">
                <a:latin typeface="Calibri" panose="020F0502020204030204" pitchFamily="34" charset="0"/>
              </a:rPr>
              <a:t>2.3</a:t>
            </a:r>
            <a:r>
              <a:rPr lang="vi-VN" sz="1600" b="1" dirty="0" smtClean="0">
                <a:latin typeface="Calibri" panose="020F0502020204030204" pitchFamily="34" charset="0"/>
              </a:rPr>
              <a:t>00 </a:t>
            </a:r>
            <a:r>
              <a:rPr lang="vi-VN" sz="1600" b="1" dirty="0">
                <a:latin typeface="Calibri" panose="020F0502020204030204" pitchFamily="34" charset="0"/>
              </a:rPr>
              <a:t>tona</a:t>
            </a:r>
            <a:r>
              <a:rPr lang="vi-VN" sz="1600" dirty="0">
                <a:latin typeface="Calibri" panose="020F0502020204030204" pitchFamily="34" charset="0"/>
              </a:rPr>
              <a:t> </a:t>
            </a:r>
            <a:r>
              <a:rPr lang="vi-VN" sz="1600" dirty="0" smtClean="0">
                <a:latin typeface="Calibri" panose="020F0502020204030204" pitchFamily="34" charset="0"/>
              </a:rPr>
              <a:t>godišnje</a:t>
            </a:r>
            <a:endParaRPr lang="vi-VN" sz="1600" dirty="0">
              <a:latin typeface="Calibri" panose="020F0502020204030204" pitchFamily="34" charset="0"/>
            </a:endParaRPr>
          </a:p>
          <a:p>
            <a:pPr lvl="2"/>
            <a:r>
              <a:rPr lang="vi-VN" sz="1600" dirty="0" smtClean="0">
                <a:latin typeface="Calibri" panose="020F0502020204030204" pitchFamily="34" charset="0"/>
              </a:rPr>
              <a:t>osiguravanje </a:t>
            </a:r>
            <a:r>
              <a:rPr lang="hr-HR" sz="1600" dirty="0" smtClean="0">
                <a:latin typeface="Calibri" panose="020F0502020204030204" pitchFamily="34" charset="0"/>
              </a:rPr>
              <a:t>novog </a:t>
            </a:r>
            <a:r>
              <a:rPr lang="vi-VN" sz="1600" dirty="0" smtClean="0">
                <a:latin typeface="Calibri" panose="020F0502020204030204" pitchFamily="34" charset="0"/>
              </a:rPr>
              <a:t>zaposlenja </a:t>
            </a:r>
            <a:r>
              <a:rPr lang="vi-VN" sz="1600" dirty="0">
                <a:latin typeface="Calibri" panose="020F0502020204030204" pitchFamily="34" charset="0"/>
              </a:rPr>
              <a:t>za </a:t>
            </a:r>
            <a:r>
              <a:rPr lang="hr-HR" sz="1600" b="1" dirty="0" smtClean="0">
                <a:latin typeface="Calibri" panose="020F0502020204030204" pitchFamily="34" charset="0"/>
              </a:rPr>
              <a:t>500</a:t>
            </a:r>
            <a:r>
              <a:rPr lang="vi-VN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>
                <a:latin typeface="Calibri" panose="020F0502020204030204" pitchFamily="34" charset="0"/>
              </a:rPr>
              <a:t>ljudi </a:t>
            </a:r>
            <a:r>
              <a:rPr lang="vi-VN" sz="1600" dirty="0" smtClean="0">
                <a:latin typeface="Calibri" panose="020F0502020204030204" pitchFamily="34" charset="0"/>
              </a:rPr>
              <a:t>godišnje</a:t>
            </a:r>
            <a:r>
              <a:rPr lang="hr-HR" sz="1600" dirty="0">
                <a:latin typeface="Calibri" panose="020F0502020204030204" pitchFamily="34" charset="0"/>
              </a:rPr>
              <a:t>.</a:t>
            </a:r>
            <a:endParaRPr lang="hr-HR" sz="1600" dirty="0" smtClean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252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6" name="Rezervirano mjesto sadržaja 5" descr="Broj prihvaćenih ponuda 5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548679"/>
            <a:ext cx="6624736" cy="5713281"/>
          </a:xfrm>
        </p:spPr>
      </p:pic>
    </p:spTree>
    <p:extLst>
      <p:ext uri="{BB962C8B-B14F-4D97-AF65-F5344CB8AC3E}">
        <p14:creationId xmlns:p14="http://schemas.microsoft.com/office/powerpoint/2010/main" val="3206847835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/>
              <a:t>Program energetske obnove </a:t>
            </a:r>
            <a:r>
              <a:rPr lang="hr-HR" sz="3200" dirty="0" smtClean="0"/>
              <a:t>komercijalnih nestambenih zgrada(1/2)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6912768" cy="4752528"/>
          </a:xfrm>
        </p:spPr>
        <p:txBody>
          <a:bodyPr/>
          <a:lstStyle/>
          <a:p>
            <a:r>
              <a:rPr lang="hr-HR" b="1" dirty="0" smtClean="0"/>
              <a:t>Komercijalna nestambena zgrada</a:t>
            </a:r>
            <a:r>
              <a:rPr lang="hr-HR" sz="2000" b="1" dirty="0"/>
              <a:t> </a:t>
            </a:r>
            <a:r>
              <a:rPr lang="hr-HR" sz="1600" dirty="0" smtClean="0"/>
              <a:t>je svaka zgrada u većinskom privatnom vlasništvu u kojoj je više od 50% bruto podne površine namijenjeno poslovnoj i/ili uslužnoj djelatnosti, a uključuje jednu od navedenih namjena:</a:t>
            </a:r>
          </a:p>
          <a:p>
            <a:pPr lvl="1"/>
            <a:r>
              <a:rPr lang="hr-HR" dirty="0" smtClean="0"/>
              <a:t>Uredi,</a:t>
            </a:r>
          </a:p>
          <a:p>
            <a:pPr lvl="1"/>
            <a:r>
              <a:rPr lang="hr-HR" dirty="0" smtClean="0"/>
              <a:t>Hoteli, restorani i ugostiteljski objekti,</a:t>
            </a:r>
          </a:p>
          <a:p>
            <a:pPr lvl="1"/>
            <a:r>
              <a:rPr lang="hr-HR" dirty="0" smtClean="0"/>
              <a:t>Zgrade maloprodaje i veleprodaje,</a:t>
            </a:r>
          </a:p>
          <a:p>
            <a:pPr lvl="1"/>
            <a:r>
              <a:rPr lang="hr-HR" dirty="0" smtClean="0"/>
              <a:t>Industrijski objekti i ostalo.</a:t>
            </a:r>
          </a:p>
          <a:p>
            <a:r>
              <a:rPr lang="hr-HR" b="1" dirty="0" smtClean="0"/>
              <a:t>Mjere:</a:t>
            </a:r>
            <a:endParaRPr lang="hr-HR" b="1" dirty="0"/>
          </a:p>
          <a:p>
            <a:pPr lvl="1"/>
            <a:r>
              <a:rPr lang="hr-HR" dirty="0"/>
              <a:t>Program poticanja uporabe sunčeve energije u kampovima</a:t>
            </a:r>
          </a:p>
          <a:p>
            <a:pPr lvl="1"/>
            <a:r>
              <a:rPr lang="hr-HR" dirty="0" smtClean="0"/>
              <a:t>Program </a:t>
            </a:r>
            <a:r>
              <a:rPr lang="hr-HR" dirty="0"/>
              <a:t>poticanja investicija u toplinske sustave i druge mjere poboljšanja </a:t>
            </a:r>
            <a:r>
              <a:rPr lang="hr-HR" dirty="0" err="1"/>
              <a:t>EnU</a:t>
            </a:r>
            <a:r>
              <a:rPr lang="hr-HR" dirty="0"/>
              <a:t> u hotelima</a:t>
            </a:r>
          </a:p>
          <a:p>
            <a:pPr lvl="1"/>
            <a:r>
              <a:rPr lang="hr-HR" dirty="0" smtClean="0"/>
              <a:t>Povećanje </a:t>
            </a:r>
            <a:r>
              <a:rPr lang="hr-HR" dirty="0"/>
              <a:t>učinkovitosti rashladnih sustava u hotelima i drugim turističkim objektima</a:t>
            </a:r>
          </a:p>
          <a:p>
            <a:pPr lvl="1"/>
            <a:r>
              <a:rPr lang="hr-HR" b="1" u="sng" dirty="0" smtClean="0"/>
              <a:t>Energetska </a:t>
            </a:r>
            <a:r>
              <a:rPr lang="hr-HR" b="1" u="sng" dirty="0"/>
              <a:t>obnova komercijalnih nestambenih </a:t>
            </a:r>
            <a:r>
              <a:rPr lang="hr-HR" b="1" u="sng" dirty="0" smtClean="0"/>
              <a:t>zgrada</a:t>
            </a:r>
            <a:endParaRPr lang="hr-HR" sz="1800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85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0825"/>
            <a:ext cx="6698704" cy="947738"/>
          </a:xfrm>
        </p:spPr>
        <p:txBody>
          <a:bodyPr/>
          <a:lstStyle/>
          <a:p>
            <a:r>
              <a:rPr lang="hr-HR" sz="3200" dirty="0"/>
              <a:t>Program energetske obnove </a:t>
            </a:r>
            <a:r>
              <a:rPr lang="hr-HR" sz="3200" dirty="0" smtClean="0"/>
              <a:t>komercijalnih nestambenih zgrada(2/</a:t>
            </a:r>
            <a:r>
              <a:rPr lang="hr-HR" sz="3200" dirty="0" err="1" smtClean="0"/>
              <a:t>2</a:t>
            </a:r>
            <a:r>
              <a:rPr lang="hr-HR" sz="3200" dirty="0" smtClean="0"/>
              <a:t>)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9388"/>
            <a:ext cx="7058743" cy="5408612"/>
          </a:xfrm>
        </p:spPr>
        <p:txBody>
          <a:bodyPr/>
          <a:lstStyle/>
          <a:p>
            <a:r>
              <a:rPr lang="hr-HR" b="1" dirty="0" smtClean="0"/>
              <a:t>Ciljevi do 2020.:</a:t>
            </a:r>
            <a:endParaRPr lang="hr-HR" b="1" dirty="0"/>
          </a:p>
          <a:p>
            <a:pPr lvl="2"/>
            <a:r>
              <a:rPr lang="vi-VN" sz="1600" dirty="0">
                <a:latin typeface="Calibri" panose="020F0502020204030204" pitchFamily="34" charset="0"/>
              </a:rPr>
              <a:t>po</a:t>
            </a:r>
            <a:r>
              <a:rPr lang="hr-HR" sz="1600" dirty="0" smtClean="0">
                <a:latin typeface="Calibri" panose="020F0502020204030204" pitchFamily="34" charset="0"/>
              </a:rPr>
              <a:t>krenuti</a:t>
            </a:r>
            <a:r>
              <a:rPr lang="vi-VN" sz="1600" dirty="0" smtClean="0">
                <a:latin typeface="Calibri" panose="020F0502020204030204" pitchFamily="34" charset="0"/>
              </a:rPr>
              <a:t> </a:t>
            </a:r>
            <a:r>
              <a:rPr lang="vi-VN" sz="1600" dirty="0">
                <a:latin typeface="Calibri" panose="020F0502020204030204" pitchFamily="34" charset="0"/>
              </a:rPr>
              <a:t>investicij</a:t>
            </a:r>
            <a:r>
              <a:rPr lang="hr-HR" sz="1600" dirty="0">
                <a:latin typeface="Calibri" panose="020F0502020204030204" pitchFamily="34" charset="0"/>
              </a:rPr>
              <a:t>a</a:t>
            </a:r>
            <a:r>
              <a:rPr lang="vi-VN" sz="1600" dirty="0">
                <a:latin typeface="Calibri" panose="020F0502020204030204" pitchFamily="34" charset="0"/>
              </a:rPr>
              <a:t> ukupnog iznosa </a:t>
            </a:r>
            <a:r>
              <a:rPr lang="hr-HR" sz="1600" b="1" dirty="0" smtClean="0">
                <a:latin typeface="Calibri" panose="020F0502020204030204" pitchFamily="34" charset="0"/>
              </a:rPr>
              <a:t>3,2</a:t>
            </a:r>
            <a:r>
              <a:rPr lang="vi-VN" sz="1600" b="1" dirty="0" smtClean="0">
                <a:latin typeface="Calibri" panose="020F0502020204030204" pitchFamily="34" charset="0"/>
              </a:rPr>
              <a:t> m</a:t>
            </a:r>
            <a:r>
              <a:rPr lang="hr-HR" sz="1600" b="1" dirty="0" err="1" smtClean="0">
                <a:latin typeface="Calibri" panose="020F0502020204030204" pitchFamily="34" charset="0"/>
              </a:rPr>
              <a:t>ld</a:t>
            </a:r>
            <a:r>
              <a:rPr lang="hr-HR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>
                <a:latin typeface="Calibri" panose="020F0502020204030204" pitchFamily="34" charset="0"/>
              </a:rPr>
              <a:t>kuna</a:t>
            </a:r>
            <a:r>
              <a:rPr lang="hr-HR" sz="1600" b="1" dirty="0">
                <a:latin typeface="Calibri" panose="020F0502020204030204" pitchFamily="34" charset="0"/>
              </a:rPr>
              <a:t> </a:t>
            </a: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ušteda </a:t>
            </a:r>
            <a:r>
              <a:rPr lang="hr-HR" sz="1600" dirty="0">
                <a:latin typeface="Calibri" panose="020F0502020204030204" pitchFamily="34" charset="0"/>
              </a:rPr>
              <a:t>energije </a:t>
            </a:r>
            <a:r>
              <a:rPr lang="vi-VN" sz="1600" dirty="0">
                <a:latin typeface="Calibri" panose="020F0502020204030204" pitchFamily="34" charset="0"/>
              </a:rPr>
              <a:t>u neposrednoj potrošnji</a:t>
            </a:r>
            <a:r>
              <a:rPr lang="hr-HR" sz="1600" dirty="0">
                <a:latin typeface="Calibri" panose="020F0502020204030204" pitchFamily="34" charset="0"/>
              </a:rPr>
              <a:t> </a:t>
            </a:r>
            <a:r>
              <a:rPr lang="hr-HR" sz="1600" b="1" dirty="0" smtClean="0">
                <a:latin typeface="Calibri" panose="020F0502020204030204" pitchFamily="34" charset="0"/>
              </a:rPr>
              <a:t>744</a:t>
            </a:r>
            <a:r>
              <a:rPr lang="vi-VN" sz="1600" b="1" dirty="0" smtClean="0">
                <a:latin typeface="Calibri" panose="020F0502020204030204" pitchFamily="34" charset="0"/>
              </a:rPr>
              <a:t> GWh</a:t>
            </a:r>
            <a:r>
              <a:rPr lang="hr-HR" sz="1600" b="1" dirty="0" smtClean="0">
                <a:latin typeface="Calibri" panose="020F0502020204030204" pitchFamily="34" charset="0"/>
              </a:rPr>
              <a:t>/god</a:t>
            </a:r>
            <a:endParaRPr lang="hr-HR" sz="1600" b="1" dirty="0">
              <a:latin typeface="Calibri" panose="020F0502020204030204" pitchFamily="34" charset="0"/>
            </a:endParaRPr>
          </a:p>
          <a:p>
            <a:pPr lvl="2"/>
            <a:r>
              <a:rPr lang="hr-HR" sz="1600" dirty="0" smtClean="0">
                <a:latin typeface="Calibri" panose="020F0502020204030204" pitchFamily="34" charset="0"/>
              </a:rPr>
              <a:t>s</a:t>
            </a:r>
            <a:r>
              <a:rPr lang="vi-VN" sz="1600" dirty="0" smtClean="0">
                <a:latin typeface="Calibri" panose="020F0502020204030204" pitchFamily="34" charset="0"/>
              </a:rPr>
              <a:t>man</a:t>
            </a:r>
            <a:r>
              <a:rPr lang="hr-HR" sz="1600" dirty="0" err="1">
                <a:latin typeface="Calibri" panose="020F0502020204030204" pitchFamily="34" charset="0"/>
              </a:rPr>
              <a:t>jenje</a:t>
            </a:r>
            <a:r>
              <a:rPr lang="hr-HR" sz="1600" dirty="0">
                <a:latin typeface="Calibri" panose="020F0502020204030204" pitchFamily="34" charset="0"/>
              </a:rPr>
              <a:t> izdataka </a:t>
            </a:r>
            <a:r>
              <a:rPr lang="vi-VN" sz="1600" dirty="0" smtClean="0">
                <a:latin typeface="Calibri" panose="020F0502020204030204" pitchFamily="34" charset="0"/>
              </a:rPr>
              <a:t>za </a:t>
            </a:r>
            <a:r>
              <a:rPr lang="vi-VN" sz="1600" dirty="0">
                <a:latin typeface="Calibri" panose="020F0502020204030204" pitchFamily="34" charset="0"/>
              </a:rPr>
              <a:t>energiju u iznosu </a:t>
            </a:r>
            <a:r>
              <a:rPr lang="hr-HR" sz="1600" b="1" dirty="0" smtClean="0">
                <a:latin typeface="Calibri" panose="020F0502020204030204" pitchFamily="34" charset="0"/>
              </a:rPr>
              <a:t>436</a:t>
            </a:r>
            <a:r>
              <a:rPr lang="vi-VN" sz="1600" b="1" dirty="0" smtClean="0">
                <a:latin typeface="Calibri" panose="020F0502020204030204" pitchFamily="34" charset="0"/>
              </a:rPr>
              <a:t> </a:t>
            </a:r>
            <a:r>
              <a:rPr lang="vi-VN" sz="1600" b="1" dirty="0">
                <a:latin typeface="Calibri" panose="020F0502020204030204" pitchFamily="34" charset="0"/>
              </a:rPr>
              <a:t>milijuna kuna</a:t>
            </a:r>
            <a:r>
              <a:rPr lang="vi-VN" sz="1600" dirty="0">
                <a:latin typeface="Calibri" panose="020F0502020204030204" pitchFamily="34" charset="0"/>
              </a:rPr>
              <a:t> godišnje</a:t>
            </a:r>
            <a:endParaRPr lang="hr-HR" sz="1600" dirty="0">
              <a:latin typeface="Calibri" panose="020F0502020204030204" pitchFamily="34" charset="0"/>
            </a:endParaRPr>
          </a:p>
          <a:p>
            <a:pPr lvl="2"/>
            <a:r>
              <a:rPr lang="vi-VN" sz="1600" dirty="0">
                <a:latin typeface="Calibri" panose="020F0502020204030204" pitchFamily="34" charset="0"/>
              </a:rPr>
              <a:t>smanjenje emisija CO2 od oko </a:t>
            </a:r>
            <a:r>
              <a:rPr lang="hr-HR" sz="1600" b="1" dirty="0" smtClean="0">
                <a:latin typeface="Calibri" panose="020F0502020204030204" pitchFamily="34" charset="0"/>
              </a:rPr>
              <a:t>218.</a:t>
            </a:r>
            <a:r>
              <a:rPr lang="vi-VN" sz="1600" b="1" dirty="0">
                <a:latin typeface="Calibri" panose="020F0502020204030204" pitchFamily="34" charset="0"/>
              </a:rPr>
              <a:t>000 tona</a:t>
            </a:r>
            <a:r>
              <a:rPr lang="vi-VN" sz="1600" dirty="0">
                <a:latin typeface="Calibri" panose="020F0502020204030204" pitchFamily="34" charset="0"/>
              </a:rPr>
              <a:t> godišnje;</a:t>
            </a:r>
          </a:p>
          <a:p>
            <a:pPr lvl="2"/>
            <a:r>
              <a:rPr lang="vi-VN" sz="1600" dirty="0">
                <a:latin typeface="Calibri" panose="020F0502020204030204" pitchFamily="34" charset="0"/>
              </a:rPr>
              <a:t>osiguravanje </a:t>
            </a:r>
            <a:r>
              <a:rPr lang="hr-HR" sz="1600" dirty="0">
                <a:latin typeface="Calibri" panose="020F0502020204030204" pitchFamily="34" charset="0"/>
              </a:rPr>
              <a:t>novog </a:t>
            </a:r>
            <a:r>
              <a:rPr lang="vi-VN" sz="1600" dirty="0">
                <a:latin typeface="Calibri" panose="020F0502020204030204" pitchFamily="34" charset="0"/>
              </a:rPr>
              <a:t>zaposlenja za </a:t>
            </a:r>
            <a:r>
              <a:rPr lang="hr-HR" sz="1600" b="1" dirty="0" smtClean="0">
                <a:latin typeface="Calibri" panose="020F0502020204030204" pitchFamily="34" charset="0"/>
              </a:rPr>
              <a:t>11.000 </a:t>
            </a:r>
            <a:r>
              <a:rPr lang="vi-VN" sz="1600" b="1" dirty="0" smtClean="0">
                <a:latin typeface="Calibri" panose="020F0502020204030204" pitchFamily="34" charset="0"/>
              </a:rPr>
              <a:t>ljudi </a:t>
            </a:r>
            <a:r>
              <a:rPr lang="vi-VN" sz="1600" dirty="0">
                <a:latin typeface="Calibri" panose="020F0502020204030204" pitchFamily="34" charset="0"/>
              </a:rPr>
              <a:t>godišnje</a:t>
            </a:r>
            <a:r>
              <a:rPr lang="hr-HR" sz="1600" dirty="0" smtClean="0">
                <a:latin typeface="Calibri" panose="020F0502020204030204" pitchFamily="34" charset="0"/>
              </a:rPr>
              <a:t>.</a:t>
            </a:r>
          </a:p>
          <a:p>
            <a:pPr marL="914400" lvl="2" indent="0">
              <a:buNone/>
            </a:pPr>
            <a:endParaRPr lang="hr-HR" sz="1600" dirty="0">
              <a:latin typeface="Calibri" panose="020F0502020204030204" pitchFamily="34" charset="0"/>
            </a:endParaRPr>
          </a:p>
          <a:p>
            <a:r>
              <a:rPr lang="hr-HR" b="1" dirty="0" smtClean="0"/>
              <a:t>Poticajna </a:t>
            </a:r>
            <a:r>
              <a:rPr lang="hr-HR" b="1" dirty="0"/>
              <a:t>sredstva Fonda do </a:t>
            </a:r>
            <a:r>
              <a:rPr lang="hr-HR" b="1" dirty="0" smtClean="0"/>
              <a:t>2020:</a:t>
            </a:r>
            <a:endParaRPr lang="hr-HR" b="1" dirty="0"/>
          </a:p>
          <a:p>
            <a:pPr lvl="1"/>
            <a:r>
              <a:rPr lang="hr-HR" dirty="0" smtClean="0"/>
              <a:t>više od </a:t>
            </a:r>
            <a:r>
              <a:rPr lang="hr-HR" b="1" dirty="0" smtClean="0"/>
              <a:t>1,6 </a:t>
            </a:r>
            <a:r>
              <a:rPr lang="hr-HR" b="1" dirty="0" err="1" smtClean="0"/>
              <a:t>mld</a:t>
            </a:r>
            <a:r>
              <a:rPr lang="hr-HR" b="1" dirty="0" smtClean="0"/>
              <a:t> kn </a:t>
            </a:r>
            <a:r>
              <a:rPr lang="hr-HR" dirty="0" smtClean="0"/>
              <a:t>(</a:t>
            </a:r>
            <a:r>
              <a:rPr lang="hr-HR" u="sng" dirty="0" smtClean="0"/>
              <a:t>od toga je </a:t>
            </a:r>
            <a:r>
              <a:rPr lang="hr-HR" b="1" u="sng" dirty="0" smtClean="0"/>
              <a:t>80%</a:t>
            </a:r>
            <a:r>
              <a:rPr lang="hr-HR" u="sng" dirty="0" smtClean="0"/>
              <a:t> sredstava </a:t>
            </a:r>
            <a:r>
              <a:rPr lang="hr-HR" u="sng" dirty="0"/>
              <a:t>z</a:t>
            </a:r>
            <a:r>
              <a:rPr lang="hr-HR" u="sng" dirty="0" smtClean="0"/>
              <a:t>a  </a:t>
            </a:r>
            <a:r>
              <a:rPr lang="hr-HR" b="1" u="sng" dirty="0" smtClean="0"/>
              <a:t>energetsku obnovu </a:t>
            </a:r>
            <a:r>
              <a:rPr lang="hr-HR" dirty="0" smtClean="0"/>
              <a:t>)</a:t>
            </a:r>
          </a:p>
          <a:p>
            <a:pPr marL="457200" lvl="1" indent="0">
              <a:buNone/>
            </a:pPr>
            <a:endParaRPr lang="hr-HR" dirty="0" smtClean="0"/>
          </a:p>
          <a:p>
            <a:r>
              <a:rPr lang="hr-HR" b="1" dirty="0" smtClean="0"/>
              <a:t>Planira se raspisivanje natječaja Fonda početkom 2015. g. za </a:t>
            </a:r>
          </a:p>
          <a:p>
            <a:pPr lvl="2"/>
            <a:r>
              <a:rPr lang="hr-HR" b="1" dirty="0" smtClean="0"/>
              <a:t>trgovačka društva i </a:t>
            </a:r>
          </a:p>
          <a:p>
            <a:pPr lvl="2"/>
            <a:r>
              <a:rPr lang="hr-HR" b="1" dirty="0" smtClean="0"/>
              <a:t>obrtnike</a:t>
            </a:r>
            <a:endParaRPr lang="hr-HR" dirty="0"/>
          </a:p>
          <a:p>
            <a:pPr marL="457200" lvl="1" indent="0">
              <a:buNone/>
            </a:pPr>
            <a:endParaRPr lang="hr-HR" dirty="0"/>
          </a:p>
          <a:p>
            <a:pPr lvl="1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760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Obnovljivi izvori energije </a:t>
            </a:r>
            <a:r>
              <a:rPr lang="hr-HR" sz="2400" dirty="0" smtClean="0"/>
              <a:t>(1/2)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052736"/>
            <a:ext cx="6594475" cy="5400600"/>
          </a:xfrm>
        </p:spPr>
        <p:txBody>
          <a:bodyPr/>
          <a:lstStyle/>
          <a:p>
            <a:endParaRPr lang="hr-HR" b="1" dirty="0" smtClean="0"/>
          </a:p>
          <a:p>
            <a:pPr marL="0" indent="0">
              <a:buNone/>
            </a:pPr>
            <a:r>
              <a:rPr lang="hr-HR" b="1" u="sng" dirty="0" smtClean="0"/>
              <a:t>Natječaj </a:t>
            </a:r>
            <a:r>
              <a:rPr lang="hr-HR" b="1" u="sng" dirty="0" smtClean="0"/>
              <a:t>je otvoren </a:t>
            </a:r>
            <a:r>
              <a:rPr lang="hr-HR" b="1" u="sng" dirty="0" smtClean="0"/>
              <a:t>od </a:t>
            </a:r>
            <a:r>
              <a:rPr lang="hr-HR" b="1" u="sng" dirty="0" smtClean="0"/>
              <a:t>3.10. do </a:t>
            </a:r>
            <a:r>
              <a:rPr lang="hr-HR" b="1" u="sng" dirty="0" smtClean="0"/>
              <a:t>30.11.2014</a:t>
            </a:r>
            <a:r>
              <a:rPr lang="hr-HR" b="1" u="sng" dirty="0" smtClean="0"/>
              <a:t>.</a:t>
            </a:r>
            <a:r>
              <a:rPr lang="hr-HR" b="1" dirty="0" smtClean="0"/>
              <a:t>:</a:t>
            </a:r>
            <a:endParaRPr lang="hr-HR" b="1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Mogućnosti sufinanciranja:</a:t>
            </a:r>
          </a:p>
          <a:p>
            <a:pPr lvl="6"/>
            <a:r>
              <a:rPr lang="hr-HR" sz="1600" dirty="0" err="1" smtClean="0"/>
              <a:t>Trigeneracija</a:t>
            </a:r>
            <a:endParaRPr lang="hr-HR" sz="1600" dirty="0" smtClean="0"/>
          </a:p>
          <a:p>
            <a:pPr lvl="6"/>
            <a:r>
              <a:rPr lang="hr-HR" sz="1600" dirty="0" err="1" smtClean="0"/>
              <a:t>Kogeneracija</a:t>
            </a:r>
            <a:endParaRPr lang="hr-HR" sz="1600" dirty="0" smtClean="0"/>
          </a:p>
          <a:p>
            <a:pPr lvl="6"/>
            <a:r>
              <a:rPr lang="hr-HR" sz="1600" dirty="0" smtClean="0"/>
              <a:t>Proizvodnja toplinske/rashladne energije </a:t>
            </a:r>
          </a:p>
          <a:p>
            <a:pPr lvl="6"/>
            <a:r>
              <a:rPr lang="hr-HR" sz="1600" dirty="0" smtClean="0"/>
              <a:t>Proizvodnja električne energije</a:t>
            </a:r>
          </a:p>
          <a:p>
            <a:pPr lvl="6"/>
            <a:r>
              <a:rPr lang="hr-HR" sz="1600" dirty="0" smtClean="0"/>
              <a:t>Proizvodnja čvrstih </a:t>
            </a:r>
            <a:r>
              <a:rPr lang="hr-HR" sz="1600" dirty="0" err="1" smtClean="0"/>
              <a:t>biogoriva</a:t>
            </a:r>
            <a:endParaRPr lang="hr-HR" sz="1600" dirty="0" smtClean="0"/>
          </a:p>
          <a:p>
            <a:pPr marL="2743200" lvl="6" indent="0">
              <a:buNone/>
            </a:pPr>
            <a:endParaRPr lang="hr-HR" sz="1600" dirty="0" smtClean="0"/>
          </a:p>
          <a:p>
            <a:r>
              <a:rPr lang="hr-HR" dirty="0" smtClean="0"/>
              <a:t>Korisnici sredstava su JLP(R)S, javne ustanove, tvrtke i obrtnici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Sufinanciranje do 1,4 </a:t>
            </a:r>
            <a:r>
              <a:rPr lang="hr-HR" dirty="0" err="1" smtClean="0"/>
              <a:t>ml.kn</a:t>
            </a:r>
            <a:r>
              <a:rPr lang="hr-HR" dirty="0" smtClean="0"/>
              <a:t> po projektu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smtClean="0"/>
              <a:t>O </a:t>
            </a:r>
            <a:r>
              <a:rPr lang="hr-HR" sz="3200" dirty="0" smtClean="0"/>
              <a:t>Fondu </a:t>
            </a:r>
            <a:endParaRPr lang="hr-HR" sz="36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449388"/>
            <a:ext cx="7204075" cy="4499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200" dirty="0" smtClean="0"/>
              <a:t>Osnovan je: </a:t>
            </a:r>
          </a:p>
          <a:p>
            <a:pPr marL="0" indent="0">
              <a:buNone/>
            </a:pPr>
            <a:r>
              <a:rPr lang="hr-HR" sz="2200" dirty="0" smtClean="0"/>
              <a:t>Zakonom o Fondu za zaštitu okoliša i energetsku učinkovitost</a:t>
            </a:r>
          </a:p>
          <a:p>
            <a:r>
              <a:rPr lang="hr-HR" sz="2200" dirty="0" smtClean="0"/>
              <a:t>krajem 2003., </a:t>
            </a:r>
          </a:p>
          <a:p>
            <a:r>
              <a:rPr lang="hr-HR" sz="2200" dirty="0" smtClean="0"/>
              <a:t>kao</a:t>
            </a:r>
            <a:r>
              <a:rPr lang="hr-HR" sz="2200" b="1" dirty="0" smtClean="0"/>
              <a:t> Izvanproračunska</a:t>
            </a:r>
            <a:r>
              <a:rPr lang="hr-HR" sz="2200" dirty="0" smtClean="0"/>
              <a:t> </a:t>
            </a:r>
            <a:r>
              <a:rPr lang="hr-HR" sz="2200" b="1" dirty="0" smtClean="0"/>
              <a:t>pravna osoba s javnim ovlastima, </a:t>
            </a:r>
          </a:p>
          <a:p>
            <a:r>
              <a:rPr lang="hr-HR" sz="2200" dirty="0" smtClean="0"/>
              <a:t>sa ciljem osiguranje dodatnih sredstava za financiranje programa, projekata i drugih aktivnosti u područjima: </a:t>
            </a:r>
          </a:p>
          <a:p>
            <a:pPr lvl="5"/>
            <a:r>
              <a:rPr lang="hr-HR" sz="2200" dirty="0" smtClean="0"/>
              <a:t>zaštite okoliša, </a:t>
            </a:r>
          </a:p>
          <a:p>
            <a:pPr lvl="5"/>
            <a:r>
              <a:rPr lang="hr-HR" sz="2200" dirty="0" smtClean="0"/>
              <a:t>energetske učinkovitosti (EnU) i </a:t>
            </a:r>
          </a:p>
          <a:p>
            <a:pPr lvl="5"/>
            <a:r>
              <a:rPr lang="hr-HR" sz="2200" dirty="0" smtClean="0"/>
              <a:t>obnovljivih izvora energije (OIE)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5E8DBE8-4FE5-4B3B-B1CD-93A5077AE4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Obnovljivi izvori energije </a:t>
            </a:r>
            <a:r>
              <a:rPr lang="hr-HR" sz="2400" dirty="0" smtClean="0"/>
              <a:t>(2/2)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u="sng" dirty="0" smtClean="0"/>
              <a:t>Natječaj </a:t>
            </a:r>
            <a:r>
              <a:rPr lang="hr-HR" b="1" u="sng" dirty="0" smtClean="0"/>
              <a:t>je otvoren </a:t>
            </a:r>
            <a:r>
              <a:rPr lang="hr-HR" b="1" u="sng" dirty="0" smtClean="0"/>
              <a:t>od </a:t>
            </a:r>
            <a:r>
              <a:rPr lang="hr-HR" b="1" u="sng" dirty="0" smtClean="0"/>
              <a:t>3.10. </a:t>
            </a:r>
            <a:r>
              <a:rPr lang="hr-HR" b="1" u="sng" dirty="0" smtClean="0"/>
              <a:t>do 30.11.2014</a:t>
            </a:r>
            <a:r>
              <a:rPr lang="hr-HR" b="1" u="sng" dirty="0" smtClean="0"/>
              <a:t>.</a:t>
            </a:r>
            <a:r>
              <a:rPr lang="hr-HR" b="1" dirty="0" smtClean="0"/>
              <a:t>:</a:t>
            </a:r>
            <a:endParaRPr lang="hr-HR" b="1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Obvezna dokumentacija (detaljno navedena u natječaju!):</a:t>
            </a:r>
          </a:p>
          <a:p>
            <a:pPr lvl="1"/>
            <a:r>
              <a:rPr lang="hr-HR" dirty="0" smtClean="0"/>
              <a:t>Prijavni obrazac</a:t>
            </a:r>
          </a:p>
          <a:p>
            <a:pPr lvl="1"/>
            <a:r>
              <a:rPr lang="hr-HR" dirty="0" smtClean="0"/>
              <a:t>Opis projekta</a:t>
            </a:r>
          </a:p>
          <a:p>
            <a:pPr lvl="1"/>
            <a:r>
              <a:rPr lang="hr-HR" b="1" dirty="0" smtClean="0"/>
              <a:t>Glavni ili izvedbeni projekt</a:t>
            </a:r>
          </a:p>
          <a:p>
            <a:pPr lvl="1"/>
            <a:r>
              <a:rPr lang="hr-HR" dirty="0" smtClean="0"/>
              <a:t>Akt o građenju ili izjava da nije potreban</a:t>
            </a:r>
          </a:p>
          <a:p>
            <a:pPr lvl="1"/>
            <a:r>
              <a:rPr lang="hr-HR" dirty="0" smtClean="0"/>
              <a:t>Dokazi legalnosti i vlasništva građevine/zemljišta</a:t>
            </a:r>
          </a:p>
          <a:p>
            <a:pPr lvl="1"/>
            <a:r>
              <a:rPr lang="hr-HR" dirty="0" smtClean="0"/>
              <a:t>Potvrda porezne uprave</a:t>
            </a:r>
          </a:p>
          <a:p>
            <a:pPr lvl="1"/>
            <a:r>
              <a:rPr lang="hr-HR" dirty="0" smtClean="0"/>
              <a:t>Za tvrtke/obrtnike:</a:t>
            </a:r>
          </a:p>
          <a:p>
            <a:pPr lvl="2"/>
            <a:r>
              <a:rPr lang="hr-HR" dirty="0" smtClean="0"/>
              <a:t>BON PLUS/prijava poreza na dohodak, BON2 (SOL2), sudski/obrtni registar, izjava da poduzetnik nije u poteškoćama, izjava o korištenim potporama male vrijednosti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Zaključci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8720"/>
            <a:ext cx="6594475" cy="5040560"/>
          </a:xfrm>
        </p:spPr>
        <p:txBody>
          <a:bodyPr>
            <a:normAutofit/>
          </a:bodyPr>
          <a:lstStyle/>
          <a:p>
            <a:pPr>
              <a:spcAft>
                <a:spcPct val="25000"/>
              </a:spcAft>
            </a:pPr>
            <a:endParaRPr lang="hr-HR" sz="1700" b="1" dirty="0" smtClean="0">
              <a:sym typeface="Wingdings" pitchFamily="2" charset="2"/>
            </a:endParaRPr>
          </a:p>
          <a:p>
            <a:pPr>
              <a:spcAft>
                <a:spcPct val="25000"/>
              </a:spcAft>
            </a:pPr>
            <a:r>
              <a:rPr lang="hr-HR" sz="1700" b="1" dirty="0" smtClean="0">
                <a:sym typeface="Wingdings" pitchFamily="2" charset="2"/>
              </a:rPr>
              <a:t>Fond sufinancira ulaganja u energetsku obnovu zgrada i OIE.</a:t>
            </a:r>
          </a:p>
          <a:p>
            <a:pPr>
              <a:spcAft>
                <a:spcPct val="25000"/>
              </a:spcAft>
            </a:pPr>
            <a:r>
              <a:rPr lang="hr-HR" sz="1700" b="1" dirty="0">
                <a:sym typeface="Wingdings" pitchFamily="2" charset="2"/>
              </a:rPr>
              <a:t> </a:t>
            </a:r>
            <a:r>
              <a:rPr lang="hr-HR" sz="1700" b="1" dirty="0" smtClean="0">
                <a:sym typeface="Wingdings" pitchFamily="2" charset="2"/>
              </a:rPr>
              <a:t>Interes korisnika za EnU i OIE raste.</a:t>
            </a:r>
            <a:endParaRPr lang="hr-HR" dirty="0" smtClean="0">
              <a:sym typeface="Wingdings" pitchFamily="2" charset="2"/>
            </a:endParaRPr>
          </a:p>
          <a:p>
            <a:pPr>
              <a:spcAft>
                <a:spcPct val="25000"/>
              </a:spcAft>
            </a:pPr>
            <a:r>
              <a:rPr lang="hr-HR" sz="1700" b="1" dirty="0" smtClean="0">
                <a:sym typeface="Wingdings" pitchFamily="2" charset="2"/>
              </a:rPr>
              <a:t>Koristi od </a:t>
            </a:r>
            <a:r>
              <a:rPr lang="hr-HR" sz="1700" b="1" dirty="0" smtClean="0">
                <a:sym typeface="Wingdings" pitchFamily="2" charset="2"/>
              </a:rPr>
              <a:t>EnU i OIE </a:t>
            </a:r>
            <a:r>
              <a:rPr lang="hr-HR" sz="1700" b="1" dirty="0" smtClean="0">
                <a:sym typeface="Wingdings" pitchFamily="2" charset="2"/>
              </a:rPr>
              <a:t>su višestruke:</a:t>
            </a:r>
          </a:p>
          <a:p>
            <a:pPr lvl="3">
              <a:spcAft>
                <a:spcPct val="25000"/>
              </a:spcAft>
            </a:pPr>
            <a:r>
              <a:rPr lang="hr-HR" sz="1600" dirty="0" smtClean="0">
                <a:sym typeface="Wingdings" pitchFamily="2" charset="2"/>
              </a:rPr>
              <a:t>održavanje postojećih i otvaranje </a:t>
            </a:r>
            <a:r>
              <a:rPr lang="hr-HR" sz="1600" dirty="0" smtClean="0">
                <a:sym typeface="Wingdings" pitchFamily="2" charset="2"/>
              </a:rPr>
              <a:t>novih radnih mjesta; </a:t>
            </a:r>
          </a:p>
          <a:p>
            <a:pPr lvl="3">
              <a:spcAft>
                <a:spcPct val="25000"/>
              </a:spcAft>
            </a:pPr>
            <a:r>
              <a:rPr lang="hr-HR" sz="1600" dirty="0" smtClean="0">
                <a:sym typeface="Wingdings" pitchFamily="2" charset="2"/>
              </a:rPr>
              <a:t>razvoj domaće industrije; </a:t>
            </a:r>
          </a:p>
          <a:p>
            <a:pPr lvl="3">
              <a:spcAft>
                <a:spcPct val="25000"/>
              </a:spcAft>
            </a:pPr>
            <a:r>
              <a:rPr lang="hr-HR" sz="1600" dirty="0" smtClean="0">
                <a:sym typeface="Wingdings" pitchFamily="2" charset="2"/>
              </a:rPr>
              <a:t>povećanje standarda građana i</a:t>
            </a:r>
          </a:p>
          <a:p>
            <a:pPr lvl="3">
              <a:spcAft>
                <a:spcPct val="25000"/>
              </a:spcAft>
            </a:pPr>
            <a:r>
              <a:rPr lang="hr-HR" sz="1600" dirty="0" smtClean="0">
                <a:sym typeface="Wingdings" pitchFamily="2" charset="2"/>
              </a:rPr>
              <a:t>smanjenje </a:t>
            </a:r>
            <a:r>
              <a:rPr lang="hr-HR" sz="1600" dirty="0" smtClean="0">
                <a:sym typeface="Wingdings" pitchFamily="2" charset="2"/>
              </a:rPr>
              <a:t>energetskog siromaštva. </a:t>
            </a:r>
            <a:endParaRPr lang="hr-HR" sz="1600" dirty="0" smtClean="0">
              <a:sym typeface="Wingdings" pitchFamily="2" charset="2"/>
            </a:endParaRPr>
          </a:p>
          <a:p>
            <a:pPr>
              <a:spcAft>
                <a:spcPct val="25000"/>
              </a:spcAft>
            </a:pPr>
            <a:r>
              <a:rPr lang="hr-HR" sz="1700" b="1" dirty="0" smtClean="0">
                <a:sym typeface="Wingdings" pitchFamily="2" charset="2"/>
              </a:rPr>
              <a:t>U novim javnim pozivima i natječajima Fonda </a:t>
            </a:r>
            <a:r>
              <a:rPr lang="hr-HR" sz="1700" dirty="0" smtClean="0">
                <a:sym typeface="Wingdings" pitchFamily="2" charset="2"/>
              </a:rPr>
              <a:t>bit će ključan angažman upravitelja u pripremi obvezne natječajne dokumentacije.</a:t>
            </a:r>
          </a:p>
          <a:p>
            <a:pPr>
              <a:spcAft>
                <a:spcPct val="25000"/>
              </a:spcAft>
            </a:pPr>
            <a:r>
              <a:rPr lang="hr-HR" sz="1700" b="1" dirty="0" smtClean="0">
                <a:sym typeface="Wingdings" pitchFamily="2" charset="2"/>
              </a:rPr>
              <a:t>Zakon o EnU </a:t>
            </a:r>
            <a:r>
              <a:rPr lang="hr-HR" sz="1700" dirty="0" smtClean="0">
                <a:sym typeface="Wingdings" pitchFamily="2" charset="2"/>
              </a:rPr>
              <a:t>olakšat će prijavljivanje projekata.</a:t>
            </a:r>
            <a:endParaRPr lang="hr-HR" sz="1700" b="1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5E8DBE8-4FE5-4B3B-B1CD-93A5077AE4D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85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2800" dirty="0" smtClean="0">
                <a:solidFill>
                  <a:srgbClr val="90C226"/>
                </a:solidFill>
              </a:rPr>
              <a:t>1kn poticaja -&gt; 3,</a:t>
            </a:r>
            <a:r>
              <a:rPr lang="hr-HR" sz="2800" dirty="0" err="1" smtClean="0">
                <a:solidFill>
                  <a:srgbClr val="90C226"/>
                </a:solidFill>
              </a:rPr>
              <a:t>3</a:t>
            </a:r>
            <a:r>
              <a:rPr lang="hr-HR" sz="2800" dirty="0" smtClean="0">
                <a:solidFill>
                  <a:srgbClr val="90C226"/>
                </a:solidFill>
              </a:rPr>
              <a:t> kn investicija</a:t>
            </a:r>
            <a:endParaRPr lang="hr-HR" sz="3200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513778"/>
              </p:ext>
            </p:extLst>
          </p:nvPr>
        </p:nvGraphicFramePr>
        <p:xfrm>
          <a:off x="609600" y="1449388"/>
          <a:ext cx="6594475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99653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205808"/>
          </a:xfrm>
        </p:spPr>
        <p:txBody>
          <a:bodyPr>
            <a:normAutofit fontScale="77500" lnSpcReduction="20000"/>
          </a:bodyPr>
          <a:lstStyle/>
          <a:p>
            <a:r>
              <a:rPr lang="hr-HR" sz="3200" dirty="0" smtClean="0">
                <a:hlinkClick r:id="rId2"/>
              </a:rPr>
              <a:t>kontakt@</a:t>
            </a:r>
            <a:r>
              <a:rPr lang="hr-HR" sz="3200" dirty="0" err="1" smtClean="0">
                <a:hlinkClick r:id="rId2"/>
              </a:rPr>
              <a:t>fzoeu.hr</a:t>
            </a:r>
            <a:r>
              <a:rPr lang="hr-HR" sz="3200" dirty="0" smtClean="0"/>
              <a:t> </a:t>
            </a:r>
          </a:p>
          <a:p>
            <a:r>
              <a:rPr lang="hr-HR" sz="3200" dirty="0" smtClean="0"/>
              <a:t>Besplatni </a:t>
            </a:r>
            <a:r>
              <a:rPr lang="hr-HR" sz="3200" dirty="0" err="1" smtClean="0"/>
              <a:t>info</a:t>
            </a:r>
            <a:r>
              <a:rPr lang="hr-HR" sz="3200" dirty="0" smtClean="0"/>
              <a:t>-telefon:  </a:t>
            </a:r>
            <a:r>
              <a:rPr lang="hr-HR" sz="3200" dirty="0" smtClean="0">
                <a:solidFill>
                  <a:srgbClr val="FF0000"/>
                </a:solidFill>
              </a:rPr>
              <a:t>0800 200 170</a:t>
            </a:r>
          </a:p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9552" y="116632"/>
            <a:ext cx="6594475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Calibri Ligh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r-HR" sz="1800" dirty="0" smtClean="0">
                <a:solidFill>
                  <a:schemeClr val="bg1">
                    <a:lumMod val="50000"/>
                  </a:schemeClr>
                </a:solidFill>
              </a:rPr>
              <a:t>REPUBLIKA HRVATSKA</a:t>
            </a:r>
          </a:p>
          <a:p>
            <a:pPr algn="ctr"/>
            <a:r>
              <a:rPr lang="hr-HR" sz="1800" b="1" dirty="0" smtClean="0">
                <a:solidFill>
                  <a:schemeClr val="bg1">
                    <a:lumMod val="50000"/>
                  </a:schemeClr>
                </a:solidFill>
              </a:rPr>
              <a:t>FOND ZA ZAŠTITU OKOLIŠA I ENERGETSKU UČINKOVITOST</a:t>
            </a:r>
            <a:endParaRPr lang="hr-HR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O Fondu - prihodi</a:t>
            </a:r>
            <a:br>
              <a:rPr lang="hr-HR" sz="3600" dirty="0" smtClean="0"/>
            </a:br>
            <a:r>
              <a:rPr lang="hr-HR" dirty="0"/>
              <a:t/>
            </a:r>
            <a:br>
              <a:rPr lang="hr-HR" dirty="0"/>
            </a:br>
            <a:endParaRPr lang="hr-H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5E8DBE8-4FE5-4B3B-B1CD-93A5077AE4D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15. simpozij o zelenoj gradnji – „Izazovi za graditeljstvo”, Zagreb, 27.2.2014.</a:t>
            </a:r>
            <a:endParaRPr lang="hr-HR" dirty="0"/>
          </a:p>
        </p:txBody>
      </p:sp>
      <p:graphicFrame>
        <p:nvGraphicFramePr>
          <p:cNvPr id="11" name="Rezervirano mjesto sadržaja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291976"/>
              </p:ext>
            </p:extLst>
          </p:nvPr>
        </p:nvGraphicFramePr>
        <p:xfrm>
          <a:off x="323528" y="1755299"/>
          <a:ext cx="7632848" cy="493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avokutnik 5"/>
          <p:cNvSpPr/>
          <p:nvPr/>
        </p:nvSpPr>
        <p:spPr>
          <a:xfrm>
            <a:off x="539552" y="980728"/>
            <a:ext cx="74168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</a:pPr>
            <a:r>
              <a:rPr lang="hr-HR" sz="2200" dirty="0">
                <a:solidFill>
                  <a:srgbClr val="404040"/>
                </a:solidFill>
              </a:rPr>
              <a:t>Oko </a:t>
            </a:r>
            <a:r>
              <a:rPr lang="hr-HR" sz="2200" dirty="0" smtClean="0">
                <a:solidFill>
                  <a:srgbClr val="404040"/>
                </a:solidFill>
              </a:rPr>
              <a:t>1,4 </a:t>
            </a:r>
            <a:r>
              <a:rPr lang="hr-HR" sz="2200" dirty="0">
                <a:solidFill>
                  <a:srgbClr val="404040"/>
                </a:solidFill>
              </a:rPr>
              <a:t>milijarda kn </a:t>
            </a:r>
            <a:r>
              <a:rPr lang="hr-HR" sz="2200" dirty="0" smtClean="0">
                <a:solidFill>
                  <a:srgbClr val="404040"/>
                </a:solidFill>
              </a:rPr>
              <a:t>u </a:t>
            </a:r>
            <a:r>
              <a:rPr lang="hr-HR" sz="2200" dirty="0" smtClean="0">
                <a:solidFill>
                  <a:srgbClr val="404040"/>
                </a:solidFill>
              </a:rPr>
              <a:t>2014.</a:t>
            </a:r>
            <a:r>
              <a:rPr lang="hr-HR" sz="2200" dirty="0">
                <a:solidFill>
                  <a:srgbClr val="404040"/>
                </a:solidFill>
              </a:rPr>
              <a:t> </a:t>
            </a:r>
            <a:r>
              <a:rPr lang="hr-HR" sz="2200" dirty="0" smtClean="0">
                <a:solidFill>
                  <a:srgbClr val="404040"/>
                </a:solidFill>
              </a:rPr>
              <a:t>po načelu </a:t>
            </a:r>
            <a:r>
              <a:rPr lang="hr-HR" sz="2200" dirty="0">
                <a:solidFill>
                  <a:srgbClr val="404040"/>
                </a:solidFill>
              </a:rPr>
              <a:t>„</a:t>
            </a:r>
            <a:r>
              <a:rPr lang="hr-HR" sz="2200" b="1" i="1" dirty="0">
                <a:solidFill>
                  <a:srgbClr val="404040"/>
                </a:solidFill>
              </a:rPr>
              <a:t>onečišćivač plaća</a:t>
            </a:r>
            <a:r>
              <a:rPr lang="hr-HR" sz="2200" dirty="0">
                <a:solidFill>
                  <a:srgbClr val="40404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410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Kako do sredstava Fonda?</a:t>
            </a:r>
            <a:endParaRPr lang="hr-HR" sz="32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716817"/>
              </p:ext>
            </p:extLst>
          </p:nvPr>
        </p:nvGraphicFramePr>
        <p:xfrm>
          <a:off x="0" y="980728"/>
          <a:ext cx="8244408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95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Udjeli sufinanciranja Fonda </a:t>
            </a:r>
            <a:endParaRPr lang="hr-HR" sz="3200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573282"/>
              </p:ext>
            </p:extLst>
          </p:nvPr>
        </p:nvGraphicFramePr>
        <p:xfrm>
          <a:off x="323528" y="1942094"/>
          <a:ext cx="7416824" cy="3189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Pravokutnik 7"/>
          <p:cNvSpPr/>
          <p:nvPr/>
        </p:nvSpPr>
        <p:spPr>
          <a:xfrm>
            <a:off x="329853" y="1604705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</a:pPr>
            <a:r>
              <a:rPr lang="hr-HR" sz="1600" b="1" dirty="0" smtClean="0">
                <a:solidFill>
                  <a:srgbClr val="404040"/>
                </a:solidFill>
              </a:rPr>
              <a:t>Projekti zaštite okoliša, </a:t>
            </a:r>
            <a:r>
              <a:rPr lang="hr-HR" sz="1600" b="1" dirty="0" err="1" smtClean="0">
                <a:solidFill>
                  <a:srgbClr val="404040"/>
                </a:solidFill>
              </a:rPr>
              <a:t>EnU</a:t>
            </a:r>
            <a:r>
              <a:rPr lang="hr-HR" sz="1600" b="1" dirty="0" smtClean="0">
                <a:solidFill>
                  <a:srgbClr val="404040"/>
                </a:solidFill>
              </a:rPr>
              <a:t> i OIE </a:t>
            </a:r>
            <a:endParaRPr lang="hr-HR" sz="1600" b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557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dirty="0"/>
              <a:t>Investicije u EnU i OIE – plan za2014</a:t>
            </a:r>
          </a:p>
        </p:txBody>
      </p:sp>
      <p:sp>
        <p:nvSpPr>
          <p:cNvPr id="74756" name="TekstniOkvir 7"/>
          <p:cNvSpPr txBox="1">
            <a:spLocks noChangeArrowheads="1"/>
          </p:cNvSpPr>
          <p:nvPr/>
        </p:nvSpPr>
        <p:spPr bwMode="auto">
          <a:xfrm>
            <a:off x="684213" y="908720"/>
            <a:ext cx="6191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>
                <a:solidFill>
                  <a:srgbClr val="404040"/>
                </a:solidFill>
                <a:latin typeface="Calibri" pitchFamily="34" charset="0"/>
              </a:defRPr>
            </a:lvl1pPr>
            <a:lvl2pPr marL="742950" indent="-285750" algn="just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Calibri" pitchFamily="34" charset="0"/>
              </a:defRPr>
            </a:lvl2pPr>
            <a:lvl3pPr marL="1143000" indent="-228600" algn="just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Calibri" pitchFamily="34" charset="0"/>
              </a:defRPr>
            </a:lvl3pPr>
            <a:lvl4pPr marL="1600200" indent="-228600" algn="just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Calibri" pitchFamily="34" charset="0"/>
              </a:defRPr>
            </a:lvl4pPr>
            <a:lvl5pPr marL="2057400" indent="-228600" algn="just" eaLnBrk="0" hangingPunct="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Calibri" pitchFamily="34" charset="0"/>
              </a:defRPr>
            </a:lvl5pPr>
            <a:lvl6pPr marL="2514600" indent="-228600" algn="just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Calibri" pitchFamily="34" charset="0"/>
              </a:defRPr>
            </a:lvl6pPr>
            <a:lvl7pPr marL="2971800" indent="-228600" algn="just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Calibri" pitchFamily="34" charset="0"/>
              </a:defRPr>
            </a:lvl7pPr>
            <a:lvl8pPr marL="3429000" indent="-228600" algn="just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Calibri" pitchFamily="34" charset="0"/>
              </a:defRPr>
            </a:lvl8pPr>
            <a:lvl9pPr marL="3886200" indent="-228600" algn="just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b="1" dirty="0">
                <a:solidFill>
                  <a:schemeClr val="tx1"/>
                </a:solidFill>
                <a:latin typeface="Arial" charset="0"/>
              </a:rPr>
              <a:t>201 </a:t>
            </a:r>
            <a:r>
              <a:rPr lang="hr-HR" altLang="sr-Latn-RS" b="1" dirty="0" smtClean="0">
                <a:solidFill>
                  <a:schemeClr val="tx1"/>
                </a:solidFill>
                <a:latin typeface="Arial" charset="0"/>
              </a:rPr>
              <a:t>milijun kn za EnU i OIE </a:t>
            </a:r>
            <a:r>
              <a:rPr lang="en-US" altLang="sr-Latn-RS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altLang="sr-Latn-RS" b="1" dirty="0" smtClean="0">
                <a:solidFill>
                  <a:schemeClr val="tx1"/>
                </a:solidFill>
                <a:latin typeface="Arial" charset="0"/>
              </a:rPr>
              <a:t>projekte</a:t>
            </a:r>
            <a:endParaRPr lang="en-US" altLang="sr-Latn-RS" b="1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153157"/>
              </p:ext>
            </p:extLst>
          </p:nvPr>
        </p:nvGraphicFramePr>
        <p:xfrm>
          <a:off x="539552" y="1196752"/>
          <a:ext cx="7346776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988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50825"/>
            <a:ext cx="7488832" cy="947738"/>
          </a:xfrm>
        </p:spPr>
        <p:txBody>
          <a:bodyPr/>
          <a:lstStyle/>
          <a:p>
            <a:r>
              <a:rPr lang="hr-HR" dirty="0" smtClean="0"/>
              <a:t>Provođenje energetske obnove zgrada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09838"/>
              </p:ext>
            </p:extLst>
          </p:nvPr>
        </p:nvGraphicFramePr>
        <p:xfrm>
          <a:off x="0" y="1628800"/>
          <a:ext cx="7596336" cy="4105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9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Program energetske obnove </a:t>
            </a:r>
            <a:br>
              <a:rPr lang="hr-HR" sz="3200" dirty="0" smtClean="0"/>
            </a:br>
            <a:r>
              <a:rPr lang="hr-HR" sz="3200" b="1" dirty="0" smtClean="0"/>
              <a:t>obiteljskih </a:t>
            </a:r>
            <a:r>
              <a:rPr lang="hr-HR" sz="3200" b="1" dirty="0" smtClean="0"/>
              <a:t>kuća(1/7)</a:t>
            </a:r>
            <a:endParaRPr lang="hr-HR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D2212-1914-465A-9EB6-20C6024E5C6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714301"/>
              </p:ext>
            </p:extLst>
          </p:nvPr>
        </p:nvGraphicFramePr>
        <p:xfrm>
          <a:off x="609600" y="1449388"/>
          <a:ext cx="6594475" cy="450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9017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Theme8</Template>
  <TotalTime>1994</TotalTime>
  <Words>1677</Words>
  <Application>Microsoft Office PowerPoint</Application>
  <PresentationFormat>Prikaz na zaslonu (4:3)</PresentationFormat>
  <Paragraphs>319</Paragraphs>
  <Slides>33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34" baseType="lpstr">
      <vt:lpstr>Facet</vt:lpstr>
      <vt:lpstr>SUBVENCIJE  U PODRUČJU OBNOVLJIVIH IZVORA ENERGIJE</vt:lpstr>
      <vt:lpstr>Sadržaj</vt:lpstr>
      <vt:lpstr>O Fondu </vt:lpstr>
      <vt:lpstr>O Fondu - prihodi  </vt:lpstr>
      <vt:lpstr>Kako do sredstava Fonda?</vt:lpstr>
      <vt:lpstr>Udjeli sufinanciranja Fonda </vt:lpstr>
      <vt:lpstr>Investicije u EnU i OIE – plan za2014</vt:lpstr>
      <vt:lpstr>Provođenje energetske obnove zgrada</vt:lpstr>
      <vt:lpstr>Program energetske obnove  obiteljskih kuća(1/7)</vt:lpstr>
      <vt:lpstr>Program energetske obnove  obiteljskih kuća (2/7)</vt:lpstr>
      <vt:lpstr>Program energetske obnove obiteljskih kuća (3/7)</vt:lpstr>
      <vt:lpstr>PowerPointova prezentacija</vt:lpstr>
      <vt:lpstr>PowerPointova prezentacija</vt:lpstr>
      <vt:lpstr>PowerPointova prezentacija</vt:lpstr>
      <vt:lpstr>Interes za kotlove na biomasu u obiteljskim kućama</vt:lpstr>
      <vt:lpstr>Program energetske obnove višestambenih zgrada(1/7)</vt:lpstr>
      <vt:lpstr>Program energetske obnove višestambenih zgrada (2/7)</vt:lpstr>
      <vt:lpstr>Program energetske obnove višestambenih zgrada (3/7)</vt:lpstr>
      <vt:lpstr>PowerPointova prezentacija</vt:lpstr>
      <vt:lpstr>PowerPointova prezentacija</vt:lpstr>
      <vt:lpstr>PowerPointova prezentacija</vt:lpstr>
      <vt:lpstr>PowerPointova prezentacija</vt:lpstr>
      <vt:lpstr>Program energetske obnove  zgrada javnog sektora</vt:lpstr>
      <vt:lpstr>Javni natječaj za energetsku učinkovitost u zgradarstvu (1/3)</vt:lpstr>
      <vt:lpstr>Javni natječaj za energetsku učinkovitost u zgradarstvu (2/3)</vt:lpstr>
      <vt:lpstr>PowerPointova prezentacija</vt:lpstr>
      <vt:lpstr>Program energetske obnove komercijalnih nestambenih zgrada(1/2)</vt:lpstr>
      <vt:lpstr>Program energetske obnove komercijalnih nestambenih zgrada(2/2)</vt:lpstr>
      <vt:lpstr>Obnovljivi izvori energije (1/2)</vt:lpstr>
      <vt:lpstr>Obnovljivi izvori energije (2/2)</vt:lpstr>
      <vt:lpstr>Zaključci</vt:lpstr>
      <vt:lpstr> 1kn poticaja -&gt; 3,3 kn investicija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Vesna Bukarica</dc:creator>
  <cp:lastModifiedBy>Nikola Blažeković</cp:lastModifiedBy>
  <cp:revision>156</cp:revision>
  <dcterms:created xsi:type="dcterms:W3CDTF">2013-09-29T08:50:28Z</dcterms:created>
  <dcterms:modified xsi:type="dcterms:W3CDTF">2014-11-13T12:42:21Z</dcterms:modified>
</cp:coreProperties>
</file>