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3" r:id="rId6"/>
    <p:sldId id="261" r:id="rId7"/>
    <p:sldId id="258" r:id="rId8"/>
    <p:sldId id="265" r:id="rId9"/>
    <p:sldId id="266" r:id="rId10"/>
    <p:sldId id="268" r:id="rId11"/>
    <p:sldId id="267" r:id="rId12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CFFFF"/>
    <a:srgbClr val="00CC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rednji stil 3 - 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4C7A8-D20E-4F77-AB78-CE5D3E27E5B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FD7D8F4-C112-4821-82E2-06E21FBD9370}">
      <dgm:prSet phldrT="[Tekst]"/>
      <dgm:spPr/>
      <dgm:t>
        <a:bodyPr/>
        <a:lstStyle/>
        <a:p>
          <a:r>
            <a:rPr lang="hr-HR" dirty="0" smtClean="0"/>
            <a:t>vrijeme</a:t>
          </a:r>
          <a:endParaRPr lang="hr-HR" dirty="0"/>
        </a:p>
      </dgm:t>
    </dgm:pt>
    <dgm:pt modelId="{DC6D331D-D209-4421-AD05-5F53B0004F3E}" type="parTrans" cxnId="{478097BF-E0BA-4750-A4D7-3B8585AA24FD}">
      <dgm:prSet/>
      <dgm:spPr/>
      <dgm:t>
        <a:bodyPr/>
        <a:lstStyle/>
        <a:p>
          <a:endParaRPr lang="hr-HR"/>
        </a:p>
      </dgm:t>
    </dgm:pt>
    <dgm:pt modelId="{0A7958CA-4174-4727-8A98-AEA90E4A4185}" type="sibTrans" cxnId="{478097BF-E0BA-4750-A4D7-3B8585AA24FD}">
      <dgm:prSet/>
      <dgm:spPr/>
      <dgm:t>
        <a:bodyPr/>
        <a:lstStyle/>
        <a:p>
          <a:endParaRPr lang="hr-HR"/>
        </a:p>
      </dgm:t>
    </dgm:pt>
    <dgm:pt modelId="{BF11253B-75B7-44AE-83A7-70240513DEC7}">
      <dgm:prSet phldrT="[Tekst]"/>
      <dgm:spPr/>
      <dgm:t>
        <a:bodyPr/>
        <a:lstStyle/>
        <a:p>
          <a:r>
            <a:rPr lang="hr-HR" dirty="0" smtClean="0"/>
            <a:t>29. veljače i 01. ožujka 2024.</a:t>
          </a:r>
          <a:endParaRPr lang="hr-HR" dirty="0"/>
        </a:p>
      </dgm:t>
    </dgm:pt>
    <dgm:pt modelId="{FB84B65F-6823-4B0F-8A35-CA4FFCDEBE2E}" type="parTrans" cxnId="{3D92CEFA-7E74-434D-AF9E-B2C35487BDB7}">
      <dgm:prSet/>
      <dgm:spPr/>
      <dgm:t>
        <a:bodyPr/>
        <a:lstStyle/>
        <a:p>
          <a:endParaRPr lang="hr-HR"/>
        </a:p>
      </dgm:t>
    </dgm:pt>
    <dgm:pt modelId="{2B868E31-A0BF-4F5E-9EAB-C2412E9D5BCB}" type="sibTrans" cxnId="{3D92CEFA-7E74-434D-AF9E-B2C35487BDB7}">
      <dgm:prSet/>
      <dgm:spPr/>
      <dgm:t>
        <a:bodyPr/>
        <a:lstStyle/>
        <a:p>
          <a:endParaRPr lang="hr-HR"/>
        </a:p>
      </dgm:t>
    </dgm:pt>
    <dgm:pt modelId="{725AFAD9-B2F2-41EF-8D08-1D6023047BCF}">
      <dgm:prSet phldrT="[Tekst]"/>
      <dgm:spPr/>
      <dgm:t>
        <a:bodyPr/>
        <a:lstStyle/>
        <a:p>
          <a:r>
            <a:rPr lang="hr-HR" dirty="0" smtClean="0"/>
            <a:t>mjesto</a:t>
          </a:r>
          <a:endParaRPr lang="hr-HR" dirty="0"/>
        </a:p>
      </dgm:t>
    </dgm:pt>
    <dgm:pt modelId="{707D2FCD-EC39-4AFA-8607-53C93D0DACE7}" type="parTrans" cxnId="{F24B32D9-1194-4995-8326-D48CD3462640}">
      <dgm:prSet/>
      <dgm:spPr/>
      <dgm:t>
        <a:bodyPr/>
        <a:lstStyle/>
        <a:p>
          <a:endParaRPr lang="hr-HR"/>
        </a:p>
      </dgm:t>
    </dgm:pt>
    <dgm:pt modelId="{EF7BE3B7-10BF-4A8D-BAA9-54114626ACE1}" type="sibTrans" cxnId="{F24B32D9-1194-4995-8326-D48CD3462640}">
      <dgm:prSet/>
      <dgm:spPr/>
      <dgm:t>
        <a:bodyPr/>
        <a:lstStyle/>
        <a:p>
          <a:endParaRPr lang="hr-HR"/>
        </a:p>
      </dgm:t>
    </dgm:pt>
    <dgm:pt modelId="{BE4AAC10-4277-4C26-BF41-CD330293DA35}">
      <dgm:prSet phldrT="[Tekst]"/>
      <dgm:spPr/>
      <dgm:t>
        <a:bodyPr/>
        <a:lstStyle/>
        <a:p>
          <a:r>
            <a:rPr lang="hr-HR" dirty="0" smtClean="0"/>
            <a:t>organizatori</a:t>
          </a:r>
          <a:endParaRPr lang="hr-HR" dirty="0"/>
        </a:p>
      </dgm:t>
    </dgm:pt>
    <dgm:pt modelId="{EA0F807C-1A06-4827-AEF3-271921FC335C}" type="parTrans" cxnId="{ABAB7331-C620-482E-97B4-B3DC908B408A}">
      <dgm:prSet/>
      <dgm:spPr/>
      <dgm:t>
        <a:bodyPr/>
        <a:lstStyle/>
        <a:p>
          <a:endParaRPr lang="hr-HR"/>
        </a:p>
      </dgm:t>
    </dgm:pt>
    <dgm:pt modelId="{50122EC0-A62D-4CF3-8549-79465C939A68}" type="sibTrans" cxnId="{ABAB7331-C620-482E-97B4-B3DC908B408A}">
      <dgm:prSet/>
      <dgm:spPr/>
      <dgm:t>
        <a:bodyPr/>
        <a:lstStyle/>
        <a:p>
          <a:endParaRPr lang="hr-HR"/>
        </a:p>
      </dgm:t>
    </dgm:pt>
    <dgm:pt modelId="{285B86B7-48FD-4CD2-AF20-F244FF5BA833}">
      <dgm:prSet phldrT="[Tekst]"/>
      <dgm:spPr/>
      <dgm:t>
        <a:bodyPr/>
        <a:lstStyle/>
        <a:p>
          <a:r>
            <a:rPr lang="hr-HR" dirty="0" smtClean="0"/>
            <a:t>Pazin (Spomen dom i Dom za starije osobe)</a:t>
          </a:r>
          <a:endParaRPr lang="hr-HR" dirty="0"/>
        </a:p>
      </dgm:t>
    </dgm:pt>
    <dgm:pt modelId="{A4462578-A195-4BA4-890E-32E482874F8A}" type="parTrans" cxnId="{610DF450-1630-4EBE-9403-AB292B04C67C}">
      <dgm:prSet/>
      <dgm:spPr/>
      <dgm:t>
        <a:bodyPr/>
        <a:lstStyle/>
        <a:p>
          <a:endParaRPr lang="hr-HR"/>
        </a:p>
      </dgm:t>
    </dgm:pt>
    <dgm:pt modelId="{81704229-C516-4738-A3C2-F8B4F68F56CF}" type="sibTrans" cxnId="{610DF450-1630-4EBE-9403-AB292B04C67C}">
      <dgm:prSet/>
      <dgm:spPr/>
      <dgm:t>
        <a:bodyPr/>
        <a:lstStyle/>
        <a:p>
          <a:endParaRPr lang="hr-HR"/>
        </a:p>
      </dgm:t>
    </dgm:pt>
    <dgm:pt modelId="{258B29D0-FFEF-413E-8D2F-ECD313884FE9}">
      <dgm:prSet phldrT="[Tekst]"/>
      <dgm:spPr/>
      <dgm:t>
        <a:bodyPr/>
        <a:lstStyle/>
        <a:p>
          <a:r>
            <a:rPr lang="hr-HR" dirty="0" smtClean="0"/>
            <a:t>Nastavni zavod za javno zdravstvo Istarske županije, Grad Pazin, Istarska županija</a:t>
          </a:r>
          <a:endParaRPr lang="hr-HR" dirty="0"/>
        </a:p>
      </dgm:t>
    </dgm:pt>
    <dgm:pt modelId="{C60D13CB-5E3E-48D0-8B71-96C980040028}" type="parTrans" cxnId="{260681CE-232A-43A1-901B-DF6EE96E0A63}">
      <dgm:prSet/>
      <dgm:spPr/>
      <dgm:t>
        <a:bodyPr/>
        <a:lstStyle/>
        <a:p>
          <a:endParaRPr lang="hr-HR"/>
        </a:p>
      </dgm:t>
    </dgm:pt>
    <dgm:pt modelId="{D1BCB2EF-3EFF-4DD4-B211-2E73E0828C45}" type="sibTrans" cxnId="{260681CE-232A-43A1-901B-DF6EE96E0A63}">
      <dgm:prSet/>
      <dgm:spPr/>
      <dgm:t>
        <a:bodyPr/>
        <a:lstStyle/>
        <a:p>
          <a:endParaRPr lang="hr-HR"/>
        </a:p>
      </dgm:t>
    </dgm:pt>
    <dgm:pt modelId="{B9BE96FA-89DC-4CAD-AB53-93B1B0A255A2}">
      <dgm:prSet phldrT="[Tekst]"/>
      <dgm:spPr/>
      <dgm:t>
        <a:bodyPr/>
        <a:lstStyle/>
        <a:p>
          <a:r>
            <a:rPr lang="hr-HR" dirty="0" smtClean="0"/>
            <a:t>teme</a:t>
          </a:r>
          <a:endParaRPr lang="hr-HR" dirty="0"/>
        </a:p>
      </dgm:t>
    </dgm:pt>
    <dgm:pt modelId="{06D8B676-1AC7-475F-8A3E-C916A6975894}" type="parTrans" cxnId="{C00E47FD-12E5-433D-AFBE-0DA33CCCC969}">
      <dgm:prSet/>
      <dgm:spPr/>
    </dgm:pt>
    <dgm:pt modelId="{D39003A2-B532-49F3-BFE8-BD8C66F3D35E}" type="sibTrans" cxnId="{C00E47FD-12E5-433D-AFBE-0DA33CCCC969}">
      <dgm:prSet/>
      <dgm:spPr/>
    </dgm:pt>
    <dgm:pt modelId="{C2CB964F-FEB9-46CC-8607-F4F660870AF7}">
      <dgm:prSet phldrT="[Tekst]"/>
      <dgm:spPr/>
      <dgm:t>
        <a:bodyPr/>
        <a:lstStyle/>
        <a:p>
          <a:r>
            <a:rPr lang="hr-HR" dirty="0" smtClean="0"/>
            <a:t>zdravstvo, socijalnu skrb, osobe treće životne dobi, zajednicu</a:t>
          </a:r>
          <a:endParaRPr lang="hr-HR" dirty="0"/>
        </a:p>
      </dgm:t>
    </dgm:pt>
    <dgm:pt modelId="{3AA133BA-2C5B-4E79-B0AA-47D7ED4CF112}" type="parTrans" cxnId="{C7BB80A7-9BBC-474C-9201-A7636BFE38AD}">
      <dgm:prSet/>
      <dgm:spPr/>
    </dgm:pt>
    <dgm:pt modelId="{8A0B0AAD-E85C-437B-A119-EB373537E416}" type="sibTrans" cxnId="{C7BB80A7-9BBC-474C-9201-A7636BFE38AD}">
      <dgm:prSet/>
      <dgm:spPr/>
    </dgm:pt>
    <dgm:pt modelId="{B552A623-9C4E-497E-90C4-C0B5DA5B10EB}">
      <dgm:prSet phldrT="[Tekst]"/>
      <dgm:spPr/>
      <dgm:t>
        <a:bodyPr/>
        <a:lstStyle/>
        <a:p>
          <a:r>
            <a:rPr lang="hr-HR" smtClean="0"/>
            <a:t>uključuje</a:t>
          </a:r>
          <a:endParaRPr lang="hr-HR" dirty="0"/>
        </a:p>
      </dgm:t>
    </dgm:pt>
    <dgm:pt modelId="{03ECCE93-DF5D-4F59-A4EA-D96FB44AC13A}" type="parTrans" cxnId="{4BCD8CB3-63E0-464B-BF62-748150CD1C1C}">
      <dgm:prSet/>
      <dgm:spPr/>
    </dgm:pt>
    <dgm:pt modelId="{C3A02A03-1A83-4D61-ABAD-F3D8FD35EF44}" type="sibTrans" cxnId="{4BCD8CB3-63E0-464B-BF62-748150CD1C1C}">
      <dgm:prSet/>
      <dgm:spPr/>
    </dgm:pt>
    <dgm:pt modelId="{09800BE7-5565-49DC-BE01-FBA8E15A45FE}">
      <dgm:prSet phldrT="[Tekst]"/>
      <dgm:spPr/>
      <dgm:t>
        <a:bodyPr/>
        <a:lstStyle/>
        <a:p>
          <a:r>
            <a:rPr lang="hr-HR" dirty="0" err="1" smtClean="0"/>
            <a:t>geroprofilaksa</a:t>
          </a:r>
          <a:r>
            <a:rPr lang="hr-HR" dirty="0" smtClean="0"/>
            <a:t>, sigurnost i prava, udruge, socijalna i medicinska skrb ...</a:t>
          </a:r>
          <a:endParaRPr lang="hr-HR" dirty="0"/>
        </a:p>
      </dgm:t>
    </dgm:pt>
    <dgm:pt modelId="{7DA2E4FA-2A95-4490-B7A6-86972DED3D6A}" type="parTrans" cxnId="{ADFF47D2-3F40-464E-B4B8-A0D702B092D4}">
      <dgm:prSet/>
      <dgm:spPr/>
    </dgm:pt>
    <dgm:pt modelId="{8B757F8F-8ABF-4C52-AE18-0E109633F4E2}" type="sibTrans" cxnId="{ADFF47D2-3F40-464E-B4B8-A0D702B092D4}">
      <dgm:prSet/>
      <dgm:spPr/>
    </dgm:pt>
    <dgm:pt modelId="{0A1E8AD8-1847-46AD-9820-1FCF8820D43F}" type="pres">
      <dgm:prSet presAssocID="{4584C7A8-D20E-4F77-AB78-CE5D3E27E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DB19E2-6E70-4F74-AC88-8E91BC31BC5E}" type="pres">
      <dgm:prSet presAssocID="{9FD7D8F4-C112-4821-82E2-06E21FBD9370}" presName="linNode" presStyleCnt="0"/>
      <dgm:spPr/>
    </dgm:pt>
    <dgm:pt modelId="{544F4C53-CFE7-47D1-86E6-1CEAB2511B50}" type="pres">
      <dgm:prSet presAssocID="{9FD7D8F4-C112-4821-82E2-06E21FBD937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B3C547-1599-490F-A4E1-50548B364D97}" type="pres">
      <dgm:prSet presAssocID="{9FD7D8F4-C112-4821-82E2-06E21FBD937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24625D-1C62-41F6-9295-CADBABF1A04F}" type="pres">
      <dgm:prSet presAssocID="{0A7958CA-4174-4727-8A98-AEA90E4A4185}" presName="sp" presStyleCnt="0"/>
      <dgm:spPr/>
    </dgm:pt>
    <dgm:pt modelId="{27427C29-2187-4C59-B8D4-1BC960EF83ED}" type="pres">
      <dgm:prSet presAssocID="{725AFAD9-B2F2-41EF-8D08-1D6023047BCF}" presName="linNode" presStyleCnt="0"/>
      <dgm:spPr/>
    </dgm:pt>
    <dgm:pt modelId="{077B1AFB-8595-4E3C-9D80-7F9B1CFB3A3A}" type="pres">
      <dgm:prSet presAssocID="{725AFAD9-B2F2-41EF-8D08-1D6023047BC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12BDA0-10AD-4D7D-8762-C0C9061110BB}" type="pres">
      <dgm:prSet presAssocID="{725AFAD9-B2F2-41EF-8D08-1D6023047BC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7ECD3E-2D37-4360-9122-C5F05F883A08}" type="pres">
      <dgm:prSet presAssocID="{EF7BE3B7-10BF-4A8D-BAA9-54114626ACE1}" presName="sp" presStyleCnt="0"/>
      <dgm:spPr/>
    </dgm:pt>
    <dgm:pt modelId="{A873F950-2E9F-42DD-BC73-B4ECDA52136D}" type="pres">
      <dgm:prSet presAssocID="{BE4AAC10-4277-4C26-BF41-CD330293DA35}" presName="linNode" presStyleCnt="0"/>
      <dgm:spPr/>
    </dgm:pt>
    <dgm:pt modelId="{11E79B4E-4EA1-4069-BB17-B585E7F566EA}" type="pres">
      <dgm:prSet presAssocID="{BE4AAC10-4277-4C26-BF41-CD330293DA3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8ADED2-31EA-4054-AB88-0A38FDCBB9C6}" type="pres">
      <dgm:prSet presAssocID="{BE4AAC10-4277-4C26-BF41-CD330293DA3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2AB2A2-2DB5-41FB-B0F8-6B41FCF7F7BF}" type="pres">
      <dgm:prSet presAssocID="{50122EC0-A62D-4CF3-8549-79465C939A68}" presName="sp" presStyleCnt="0"/>
      <dgm:spPr/>
    </dgm:pt>
    <dgm:pt modelId="{94021F24-698B-4A66-9007-0314191B812A}" type="pres">
      <dgm:prSet presAssocID="{B552A623-9C4E-497E-90C4-C0B5DA5B10EB}" presName="linNode" presStyleCnt="0"/>
      <dgm:spPr/>
    </dgm:pt>
    <dgm:pt modelId="{45690F70-197F-480F-B998-EBFDC657EF8B}" type="pres">
      <dgm:prSet presAssocID="{B552A623-9C4E-497E-90C4-C0B5DA5B10E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8ABC69-A864-4F30-B097-29B1D017E754}" type="pres">
      <dgm:prSet presAssocID="{B552A623-9C4E-497E-90C4-C0B5DA5B10E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FC75B2-F688-4CDB-B973-1F5935E8EAB8}" type="pres">
      <dgm:prSet presAssocID="{C3A02A03-1A83-4D61-ABAD-F3D8FD35EF44}" presName="sp" presStyleCnt="0"/>
      <dgm:spPr/>
    </dgm:pt>
    <dgm:pt modelId="{BC85A17F-5442-4C98-A48B-C21A3B5E876E}" type="pres">
      <dgm:prSet presAssocID="{B9BE96FA-89DC-4CAD-AB53-93B1B0A255A2}" presName="linNode" presStyleCnt="0"/>
      <dgm:spPr/>
    </dgm:pt>
    <dgm:pt modelId="{FE0AE932-624D-4849-9A17-C87851525926}" type="pres">
      <dgm:prSet presAssocID="{B9BE96FA-89DC-4CAD-AB53-93B1B0A255A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FEE586-8A15-4C60-8C25-9DFA83E7C9A1}" type="pres">
      <dgm:prSet presAssocID="{B9BE96FA-89DC-4CAD-AB53-93B1B0A255A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0E47FD-12E5-433D-AFBE-0DA33CCCC969}" srcId="{4584C7A8-D20E-4F77-AB78-CE5D3E27E5BA}" destId="{B9BE96FA-89DC-4CAD-AB53-93B1B0A255A2}" srcOrd="4" destOrd="0" parTransId="{06D8B676-1AC7-475F-8A3E-C916A6975894}" sibTransId="{D39003A2-B532-49F3-BFE8-BD8C66F3D35E}"/>
    <dgm:cxn modelId="{5B0E70A2-D508-41A6-89C8-37634B343DED}" type="presOf" srcId="{4584C7A8-D20E-4F77-AB78-CE5D3E27E5BA}" destId="{0A1E8AD8-1847-46AD-9820-1FCF8820D43F}" srcOrd="0" destOrd="0" presId="urn:microsoft.com/office/officeart/2005/8/layout/vList5"/>
    <dgm:cxn modelId="{ADFF47D2-3F40-464E-B4B8-A0D702B092D4}" srcId="{B9BE96FA-89DC-4CAD-AB53-93B1B0A255A2}" destId="{09800BE7-5565-49DC-BE01-FBA8E15A45FE}" srcOrd="0" destOrd="0" parTransId="{7DA2E4FA-2A95-4490-B7A6-86972DED3D6A}" sibTransId="{8B757F8F-8ABF-4C52-AE18-0E109633F4E2}"/>
    <dgm:cxn modelId="{04C54840-2FDE-402D-8A9C-4922DDE1906D}" type="presOf" srcId="{258B29D0-FFEF-413E-8D2F-ECD313884FE9}" destId="{1E8ADED2-31EA-4054-AB88-0A38FDCBB9C6}" srcOrd="0" destOrd="0" presId="urn:microsoft.com/office/officeart/2005/8/layout/vList5"/>
    <dgm:cxn modelId="{4D0DEA8E-1426-4CCF-B6A1-52C633B4FCD1}" type="presOf" srcId="{9FD7D8F4-C112-4821-82E2-06E21FBD9370}" destId="{544F4C53-CFE7-47D1-86E6-1CEAB2511B50}" srcOrd="0" destOrd="0" presId="urn:microsoft.com/office/officeart/2005/8/layout/vList5"/>
    <dgm:cxn modelId="{78790B1B-AB5F-4764-9742-B69AA1355363}" type="presOf" srcId="{BE4AAC10-4277-4C26-BF41-CD330293DA35}" destId="{11E79B4E-4EA1-4069-BB17-B585E7F566EA}" srcOrd="0" destOrd="0" presId="urn:microsoft.com/office/officeart/2005/8/layout/vList5"/>
    <dgm:cxn modelId="{F24B32D9-1194-4995-8326-D48CD3462640}" srcId="{4584C7A8-D20E-4F77-AB78-CE5D3E27E5BA}" destId="{725AFAD9-B2F2-41EF-8D08-1D6023047BCF}" srcOrd="1" destOrd="0" parTransId="{707D2FCD-EC39-4AFA-8607-53C93D0DACE7}" sibTransId="{EF7BE3B7-10BF-4A8D-BAA9-54114626ACE1}"/>
    <dgm:cxn modelId="{4BCD8CB3-63E0-464B-BF62-748150CD1C1C}" srcId="{4584C7A8-D20E-4F77-AB78-CE5D3E27E5BA}" destId="{B552A623-9C4E-497E-90C4-C0B5DA5B10EB}" srcOrd="3" destOrd="0" parTransId="{03ECCE93-DF5D-4F59-A4EA-D96FB44AC13A}" sibTransId="{C3A02A03-1A83-4D61-ABAD-F3D8FD35EF44}"/>
    <dgm:cxn modelId="{ABAB7331-C620-482E-97B4-B3DC908B408A}" srcId="{4584C7A8-D20E-4F77-AB78-CE5D3E27E5BA}" destId="{BE4AAC10-4277-4C26-BF41-CD330293DA35}" srcOrd="2" destOrd="0" parTransId="{EA0F807C-1A06-4827-AEF3-271921FC335C}" sibTransId="{50122EC0-A62D-4CF3-8549-79465C939A68}"/>
    <dgm:cxn modelId="{3D92CEFA-7E74-434D-AF9E-B2C35487BDB7}" srcId="{9FD7D8F4-C112-4821-82E2-06E21FBD9370}" destId="{BF11253B-75B7-44AE-83A7-70240513DEC7}" srcOrd="0" destOrd="0" parTransId="{FB84B65F-6823-4B0F-8A35-CA4FFCDEBE2E}" sibTransId="{2B868E31-A0BF-4F5E-9EAB-C2412E9D5BCB}"/>
    <dgm:cxn modelId="{260681CE-232A-43A1-901B-DF6EE96E0A63}" srcId="{BE4AAC10-4277-4C26-BF41-CD330293DA35}" destId="{258B29D0-FFEF-413E-8D2F-ECD313884FE9}" srcOrd="0" destOrd="0" parTransId="{C60D13CB-5E3E-48D0-8B71-96C980040028}" sibTransId="{D1BCB2EF-3EFF-4DD4-B211-2E73E0828C45}"/>
    <dgm:cxn modelId="{C7BB80A7-9BBC-474C-9201-A7636BFE38AD}" srcId="{B552A623-9C4E-497E-90C4-C0B5DA5B10EB}" destId="{C2CB964F-FEB9-46CC-8607-F4F660870AF7}" srcOrd="0" destOrd="0" parTransId="{3AA133BA-2C5B-4E79-B0AA-47D7ED4CF112}" sibTransId="{8A0B0AAD-E85C-437B-A119-EB373537E416}"/>
    <dgm:cxn modelId="{AB7BC2D2-C66D-472F-B178-B2022B605DB9}" type="presOf" srcId="{B552A623-9C4E-497E-90C4-C0B5DA5B10EB}" destId="{45690F70-197F-480F-B998-EBFDC657EF8B}" srcOrd="0" destOrd="0" presId="urn:microsoft.com/office/officeart/2005/8/layout/vList5"/>
    <dgm:cxn modelId="{9528870E-92EB-43BC-BF57-DA343E38420C}" type="presOf" srcId="{09800BE7-5565-49DC-BE01-FBA8E15A45FE}" destId="{7AFEE586-8A15-4C60-8C25-9DFA83E7C9A1}" srcOrd="0" destOrd="0" presId="urn:microsoft.com/office/officeart/2005/8/layout/vList5"/>
    <dgm:cxn modelId="{478097BF-E0BA-4750-A4D7-3B8585AA24FD}" srcId="{4584C7A8-D20E-4F77-AB78-CE5D3E27E5BA}" destId="{9FD7D8F4-C112-4821-82E2-06E21FBD9370}" srcOrd="0" destOrd="0" parTransId="{DC6D331D-D209-4421-AD05-5F53B0004F3E}" sibTransId="{0A7958CA-4174-4727-8A98-AEA90E4A4185}"/>
    <dgm:cxn modelId="{49EBB215-578D-4A75-BEBB-C5FA93B90E6F}" type="presOf" srcId="{285B86B7-48FD-4CD2-AF20-F244FF5BA833}" destId="{9412BDA0-10AD-4D7D-8762-C0C9061110BB}" srcOrd="0" destOrd="0" presId="urn:microsoft.com/office/officeart/2005/8/layout/vList5"/>
    <dgm:cxn modelId="{F290C7F0-CBAA-4B7E-B8BA-C6AE0CC30D13}" type="presOf" srcId="{B9BE96FA-89DC-4CAD-AB53-93B1B0A255A2}" destId="{FE0AE932-624D-4849-9A17-C87851525926}" srcOrd="0" destOrd="0" presId="urn:microsoft.com/office/officeart/2005/8/layout/vList5"/>
    <dgm:cxn modelId="{610DF450-1630-4EBE-9403-AB292B04C67C}" srcId="{725AFAD9-B2F2-41EF-8D08-1D6023047BCF}" destId="{285B86B7-48FD-4CD2-AF20-F244FF5BA833}" srcOrd="0" destOrd="0" parTransId="{A4462578-A195-4BA4-890E-32E482874F8A}" sibTransId="{81704229-C516-4738-A3C2-F8B4F68F56CF}"/>
    <dgm:cxn modelId="{930B15AC-4274-4F34-98D4-304C5ED2823C}" type="presOf" srcId="{BF11253B-75B7-44AE-83A7-70240513DEC7}" destId="{FAB3C547-1599-490F-A4E1-50548B364D97}" srcOrd="0" destOrd="0" presId="urn:microsoft.com/office/officeart/2005/8/layout/vList5"/>
    <dgm:cxn modelId="{BC65AD97-C94F-422A-B968-834F37919475}" type="presOf" srcId="{725AFAD9-B2F2-41EF-8D08-1D6023047BCF}" destId="{077B1AFB-8595-4E3C-9D80-7F9B1CFB3A3A}" srcOrd="0" destOrd="0" presId="urn:microsoft.com/office/officeart/2005/8/layout/vList5"/>
    <dgm:cxn modelId="{25082E66-CC85-4D83-B201-9898F2E2A82E}" type="presOf" srcId="{C2CB964F-FEB9-46CC-8607-F4F660870AF7}" destId="{DB8ABC69-A864-4F30-B097-29B1D017E754}" srcOrd="0" destOrd="0" presId="urn:microsoft.com/office/officeart/2005/8/layout/vList5"/>
    <dgm:cxn modelId="{C9221397-B92A-4CF4-8B2C-823C6872FCAD}" type="presParOf" srcId="{0A1E8AD8-1847-46AD-9820-1FCF8820D43F}" destId="{88DB19E2-6E70-4F74-AC88-8E91BC31BC5E}" srcOrd="0" destOrd="0" presId="urn:microsoft.com/office/officeart/2005/8/layout/vList5"/>
    <dgm:cxn modelId="{2C0E2660-2F70-4A50-B58D-0FD01D4B92E5}" type="presParOf" srcId="{88DB19E2-6E70-4F74-AC88-8E91BC31BC5E}" destId="{544F4C53-CFE7-47D1-86E6-1CEAB2511B50}" srcOrd="0" destOrd="0" presId="urn:microsoft.com/office/officeart/2005/8/layout/vList5"/>
    <dgm:cxn modelId="{1EA01816-0EA0-4A5B-A985-DD55616ED5AF}" type="presParOf" srcId="{88DB19E2-6E70-4F74-AC88-8E91BC31BC5E}" destId="{FAB3C547-1599-490F-A4E1-50548B364D97}" srcOrd="1" destOrd="0" presId="urn:microsoft.com/office/officeart/2005/8/layout/vList5"/>
    <dgm:cxn modelId="{930544FD-0676-4405-B95E-5FC9DE8588C1}" type="presParOf" srcId="{0A1E8AD8-1847-46AD-9820-1FCF8820D43F}" destId="{7E24625D-1C62-41F6-9295-CADBABF1A04F}" srcOrd="1" destOrd="0" presId="urn:microsoft.com/office/officeart/2005/8/layout/vList5"/>
    <dgm:cxn modelId="{8566FB54-B26C-488B-B3ED-A7851DECEFE9}" type="presParOf" srcId="{0A1E8AD8-1847-46AD-9820-1FCF8820D43F}" destId="{27427C29-2187-4C59-B8D4-1BC960EF83ED}" srcOrd="2" destOrd="0" presId="urn:microsoft.com/office/officeart/2005/8/layout/vList5"/>
    <dgm:cxn modelId="{411296E4-5F1D-4486-855A-29EA969C93C4}" type="presParOf" srcId="{27427C29-2187-4C59-B8D4-1BC960EF83ED}" destId="{077B1AFB-8595-4E3C-9D80-7F9B1CFB3A3A}" srcOrd="0" destOrd="0" presId="urn:microsoft.com/office/officeart/2005/8/layout/vList5"/>
    <dgm:cxn modelId="{21FF1581-E2D5-4C5F-A164-23EF78AA3259}" type="presParOf" srcId="{27427C29-2187-4C59-B8D4-1BC960EF83ED}" destId="{9412BDA0-10AD-4D7D-8762-C0C9061110BB}" srcOrd="1" destOrd="0" presId="urn:microsoft.com/office/officeart/2005/8/layout/vList5"/>
    <dgm:cxn modelId="{5CE104DD-4764-48D4-879A-18C0052970B5}" type="presParOf" srcId="{0A1E8AD8-1847-46AD-9820-1FCF8820D43F}" destId="{297ECD3E-2D37-4360-9122-C5F05F883A08}" srcOrd="3" destOrd="0" presId="urn:microsoft.com/office/officeart/2005/8/layout/vList5"/>
    <dgm:cxn modelId="{367B0AE9-7D3F-4189-B19A-F50B658DDE10}" type="presParOf" srcId="{0A1E8AD8-1847-46AD-9820-1FCF8820D43F}" destId="{A873F950-2E9F-42DD-BC73-B4ECDA52136D}" srcOrd="4" destOrd="0" presId="urn:microsoft.com/office/officeart/2005/8/layout/vList5"/>
    <dgm:cxn modelId="{5700FA06-7AC7-4C43-B740-6DE55D6EDA28}" type="presParOf" srcId="{A873F950-2E9F-42DD-BC73-B4ECDA52136D}" destId="{11E79B4E-4EA1-4069-BB17-B585E7F566EA}" srcOrd="0" destOrd="0" presId="urn:microsoft.com/office/officeart/2005/8/layout/vList5"/>
    <dgm:cxn modelId="{C3A06A09-1743-4203-94DF-C040162DA7CF}" type="presParOf" srcId="{A873F950-2E9F-42DD-BC73-B4ECDA52136D}" destId="{1E8ADED2-31EA-4054-AB88-0A38FDCBB9C6}" srcOrd="1" destOrd="0" presId="urn:microsoft.com/office/officeart/2005/8/layout/vList5"/>
    <dgm:cxn modelId="{0D3D556A-FE18-4D49-9F0B-869F6F66656B}" type="presParOf" srcId="{0A1E8AD8-1847-46AD-9820-1FCF8820D43F}" destId="{C42AB2A2-2DB5-41FB-B0F8-6B41FCF7F7BF}" srcOrd="5" destOrd="0" presId="urn:microsoft.com/office/officeart/2005/8/layout/vList5"/>
    <dgm:cxn modelId="{3AD6117B-C724-4FD8-A38C-B5675F325721}" type="presParOf" srcId="{0A1E8AD8-1847-46AD-9820-1FCF8820D43F}" destId="{94021F24-698B-4A66-9007-0314191B812A}" srcOrd="6" destOrd="0" presId="urn:microsoft.com/office/officeart/2005/8/layout/vList5"/>
    <dgm:cxn modelId="{28573A8B-CDF0-4629-A7A2-1C1B3D66FE3B}" type="presParOf" srcId="{94021F24-698B-4A66-9007-0314191B812A}" destId="{45690F70-197F-480F-B998-EBFDC657EF8B}" srcOrd="0" destOrd="0" presId="urn:microsoft.com/office/officeart/2005/8/layout/vList5"/>
    <dgm:cxn modelId="{5B9F489E-2B98-4938-B4AC-013A30312B00}" type="presParOf" srcId="{94021F24-698B-4A66-9007-0314191B812A}" destId="{DB8ABC69-A864-4F30-B097-29B1D017E754}" srcOrd="1" destOrd="0" presId="urn:microsoft.com/office/officeart/2005/8/layout/vList5"/>
    <dgm:cxn modelId="{B0ABB6BD-DB4C-4C15-BE3A-BDB36B11D466}" type="presParOf" srcId="{0A1E8AD8-1847-46AD-9820-1FCF8820D43F}" destId="{3FFC75B2-F688-4CDB-B973-1F5935E8EAB8}" srcOrd="7" destOrd="0" presId="urn:microsoft.com/office/officeart/2005/8/layout/vList5"/>
    <dgm:cxn modelId="{06F9BB66-3E82-44CC-82A2-2DFC4AA2028C}" type="presParOf" srcId="{0A1E8AD8-1847-46AD-9820-1FCF8820D43F}" destId="{BC85A17F-5442-4C98-A48B-C21A3B5E876E}" srcOrd="8" destOrd="0" presId="urn:microsoft.com/office/officeart/2005/8/layout/vList5"/>
    <dgm:cxn modelId="{3373D6D3-D6C4-4A44-9806-333D34B19D19}" type="presParOf" srcId="{BC85A17F-5442-4C98-A48B-C21A3B5E876E}" destId="{FE0AE932-624D-4849-9A17-C87851525926}" srcOrd="0" destOrd="0" presId="urn:microsoft.com/office/officeart/2005/8/layout/vList5"/>
    <dgm:cxn modelId="{DF6F7FD0-B6D0-437F-9588-6EEEA3DE01B3}" type="presParOf" srcId="{BC85A17F-5442-4C98-A48B-C21A3B5E876E}" destId="{7AFEE586-8A15-4C60-8C25-9DFA83E7C9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C547-1599-490F-A4E1-50548B364D97}">
      <dsp:nvSpPr>
        <dsp:cNvPr id="0" name=""/>
        <dsp:cNvSpPr/>
      </dsp:nvSpPr>
      <dsp:spPr>
        <a:xfrm rot="5400000">
          <a:off x="6787678" y="-2909254"/>
          <a:ext cx="72585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29. veljače i 01. ožujka 2024.</a:t>
          </a:r>
          <a:endParaRPr lang="hr-HR" sz="2000" kern="1200" dirty="0"/>
        </a:p>
      </dsp:txBody>
      <dsp:txXfrm rot="-5400000">
        <a:off x="3785616" y="128242"/>
        <a:ext cx="6694550" cy="654991"/>
      </dsp:txXfrm>
    </dsp:sp>
    <dsp:sp modelId="{544F4C53-CFE7-47D1-86E6-1CEAB2511B50}">
      <dsp:nvSpPr>
        <dsp:cNvPr id="0" name=""/>
        <dsp:cNvSpPr/>
      </dsp:nvSpPr>
      <dsp:spPr>
        <a:xfrm>
          <a:off x="0" y="2075"/>
          <a:ext cx="3785616" cy="9073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vrijeme</a:t>
          </a:r>
          <a:endParaRPr lang="hr-HR" sz="4600" kern="1200" dirty="0"/>
        </a:p>
      </dsp:txBody>
      <dsp:txXfrm>
        <a:off x="44292" y="46367"/>
        <a:ext cx="3697032" cy="818740"/>
      </dsp:txXfrm>
    </dsp:sp>
    <dsp:sp modelId="{9412BDA0-10AD-4D7D-8762-C0C9061110BB}">
      <dsp:nvSpPr>
        <dsp:cNvPr id="0" name=""/>
        <dsp:cNvSpPr/>
      </dsp:nvSpPr>
      <dsp:spPr>
        <a:xfrm rot="5400000">
          <a:off x="6787678" y="-1956564"/>
          <a:ext cx="725859" cy="6729984"/>
        </a:xfrm>
        <a:prstGeom prst="round2Same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Pazin (Spomen dom i Dom za starije osobe)</a:t>
          </a:r>
          <a:endParaRPr lang="hr-HR" sz="2000" kern="1200" dirty="0"/>
        </a:p>
      </dsp:txBody>
      <dsp:txXfrm rot="-5400000">
        <a:off x="3785616" y="1080932"/>
        <a:ext cx="6694550" cy="654991"/>
      </dsp:txXfrm>
    </dsp:sp>
    <dsp:sp modelId="{077B1AFB-8595-4E3C-9D80-7F9B1CFB3A3A}">
      <dsp:nvSpPr>
        <dsp:cNvPr id="0" name=""/>
        <dsp:cNvSpPr/>
      </dsp:nvSpPr>
      <dsp:spPr>
        <a:xfrm>
          <a:off x="0" y="954765"/>
          <a:ext cx="3785616" cy="90732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mjesto</a:t>
          </a:r>
          <a:endParaRPr lang="hr-HR" sz="4600" kern="1200" dirty="0"/>
        </a:p>
      </dsp:txBody>
      <dsp:txXfrm>
        <a:off x="44292" y="999057"/>
        <a:ext cx="3697032" cy="818740"/>
      </dsp:txXfrm>
    </dsp:sp>
    <dsp:sp modelId="{1E8ADED2-31EA-4054-AB88-0A38FDCBB9C6}">
      <dsp:nvSpPr>
        <dsp:cNvPr id="0" name=""/>
        <dsp:cNvSpPr/>
      </dsp:nvSpPr>
      <dsp:spPr>
        <a:xfrm rot="5400000">
          <a:off x="6787678" y="-1003874"/>
          <a:ext cx="725859" cy="672998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Nastavni zavod za javno zdravstvo Istarske županije, Grad Pazin, Istarska županija</a:t>
          </a:r>
          <a:endParaRPr lang="hr-HR" sz="2000" kern="1200" dirty="0"/>
        </a:p>
      </dsp:txBody>
      <dsp:txXfrm rot="-5400000">
        <a:off x="3785616" y="2033622"/>
        <a:ext cx="6694550" cy="654991"/>
      </dsp:txXfrm>
    </dsp:sp>
    <dsp:sp modelId="{11E79B4E-4EA1-4069-BB17-B585E7F566EA}">
      <dsp:nvSpPr>
        <dsp:cNvPr id="0" name=""/>
        <dsp:cNvSpPr/>
      </dsp:nvSpPr>
      <dsp:spPr>
        <a:xfrm>
          <a:off x="0" y="1907455"/>
          <a:ext cx="3785616" cy="90732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organizatori</a:t>
          </a:r>
          <a:endParaRPr lang="hr-HR" sz="4600" kern="1200" dirty="0"/>
        </a:p>
      </dsp:txBody>
      <dsp:txXfrm>
        <a:off x="44292" y="1951747"/>
        <a:ext cx="3697032" cy="818740"/>
      </dsp:txXfrm>
    </dsp:sp>
    <dsp:sp modelId="{DB8ABC69-A864-4F30-B097-29B1D017E754}">
      <dsp:nvSpPr>
        <dsp:cNvPr id="0" name=""/>
        <dsp:cNvSpPr/>
      </dsp:nvSpPr>
      <dsp:spPr>
        <a:xfrm rot="5400000">
          <a:off x="6787678" y="-51183"/>
          <a:ext cx="725859" cy="6729984"/>
        </a:xfrm>
        <a:prstGeom prst="round2Same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zdravstvo, socijalnu skrb, osobe treće životne dobi, zajednicu</a:t>
          </a:r>
          <a:endParaRPr lang="hr-HR" sz="2000" kern="1200" dirty="0"/>
        </a:p>
      </dsp:txBody>
      <dsp:txXfrm rot="-5400000">
        <a:off x="3785616" y="2986313"/>
        <a:ext cx="6694550" cy="654991"/>
      </dsp:txXfrm>
    </dsp:sp>
    <dsp:sp modelId="{45690F70-197F-480F-B998-EBFDC657EF8B}">
      <dsp:nvSpPr>
        <dsp:cNvPr id="0" name=""/>
        <dsp:cNvSpPr/>
      </dsp:nvSpPr>
      <dsp:spPr>
        <a:xfrm>
          <a:off x="0" y="2860146"/>
          <a:ext cx="3785616" cy="907324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smtClean="0"/>
            <a:t>uključuje</a:t>
          </a:r>
          <a:endParaRPr lang="hr-HR" sz="4600" kern="1200" dirty="0"/>
        </a:p>
      </dsp:txBody>
      <dsp:txXfrm>
        <a:off x="44292" y="2904438"/>
        <a:ext cx="3697032" cy="818740"/>
      </dsp:txXfrm>
    </dsp:sp>
    <dsp:sp modelId="{7AFEE586-8A15-4C60-8C25-9DFA83E7C9A1}">
      <dsp:nvSpPr>
        <dsp:cNvPr id="0" name=""/>
        <dsp:cNvSpPr/>
      </dsp:nvSpPr>
      <dsp:spPr>
        <a:xfrm rot="5400000">
          <a:off x="6787678" y="901506"/>
          <a:ext cx="725859" cy="6729984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/>
            <a:t>geroprofilaksa</a:t>
          </a:r>
          <a:r>
            <a:rPr lang="hr-HR" sz="2000" kern="1200" dirty="0" smtClean="0"/>
            <a:t>, sigurnost i prava, udruge, socijalna i medicinska skrb ...</a:t>
          </a:r>
          <a:endParaRPr lang="hr-HR" sz="2000" kern="1200" dirty="0"/>
        </a:p>
      </dsp:txBody>
      <dsp:txXfrm rot="-5400000">
        <a:off x="3785616" y="3939002"/>
        <a:ext cx="6694550" cy="654991"/>
      </dsp:txXfrm>
    </dsp:sp>
    <dsp:sp modelId="{FE0AE932-624D-4849-9A17-C87851525926}">
      <dsp:nvSpPr>
        <dsp:cNvPr id="0" name=""/>
        <dsp:cNvSpPr/>
      </dsp:nvSpPr>
      <dsp:spPr>
        <a:xfrm>
          <a:off x="0" y="3812836"/>
          <a:ext cx="3785616" cy="90732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teme</a:t>
          </a:r>
          <a:endParaRPr lang="hr-HR" sz="4600" kern="1200" dirty="0"/>
        </a:p>
      </dsp:txBody>
      <dsp:txXfrm>
        <a:off x="44292" y="3857128"/>
        <a:ext cx="3697032" cy="81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64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6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1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3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5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90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31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6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09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4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7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DDE6-0CE8-497A-A9DE-170D6D39C2B7}" type="datetimeFigureOut">
              <a:rPr lang="hr-HR" smtClean="0"/>
              <a:t>29.11.2023.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FFA4-2E0D-4EAA-89AB-5CA2AAD2B7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34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92093"/>
            <a:ext cx="9144000" cy="2387600"/>
          </a:xfrm>
        </p:spPr>
        <p:txBody>
          <a:bodyPr/>
          <a:lstStyle/>
          <a:p>
            <a:r>
              <a:rPr lang="hr-HR" dirty="0" smtClean="0"/>
              <a:t>Savjet za socijalnu skrb Istarske županije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24495" y="2984269"/>
            <a:ext cx="9144000" cy="1192876"/>
          </a:xfrm>
        </p:spPr>
        <p:txBody>
          <a:bodyPr/>
          <a:lstStyle/>
          <a:p>
            <a:r>
              <a:rPr lang="hr-HR" dirty="0" smtClean="0"/>
              <a:t>u Puli, 30. studeni 2023.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4" y="3580707"/>
            <a:ext cx="6668431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044648"/>
              </p:ext>
            </p:extLst>
          </p:nvPr>
        </p:nvGraphicFramePr>
        <p:xfrm>
          <a:off x="591035" y="457202"/>
          <a:ext cx="10579885" cy="62581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45000">
                  <a:extLst>
                    <a:ext uri="{9D8B030D-6E8A-4147-A177-3AD203B41FA5}">
                      <a16:colId xmlns:a16="http://schemas.microsoft.com/office/drawing/2014/main" val="2943275279"/>
                    </a:ext>
                  </a:extLst>
                </a:gridCol>
                <a:gridCol w="1316261">
                  <a:extLst>
                    <a:ext uri="{9D8B030D-6E8A-4147-A177-3AD203B41FA5}">
                      <a16:colId xmlns:a16="http://schemas.microsoft.com/office/drawing/2014/main" val="1942074088"/>
                    </a:ext>
                  </a:extLst>
                </a:gridCol>
                <a:gridCol w="931866">
                  <a:extLst>
                    <a:ext uri="{9D8B030D-6E8A-4147-A177-3AD203B41FA5}">
                      <a16:colId xmlns:a16="http://schemas.microsoft.com/office/drawing/2014/main" val="1802808494"/>
                    </a:ext>
                  </a:extLst>
                </a:gridCol>
                <a:gridCol w="867598">
                  <a:extLst>
                    <a:ext uri="{9D8B030D-6E8A-4147-A177-3AD203B41FA5}">
                      <a16:colId xmlns:a16="http://schemas.microsoft.com/office/drawing/2014/main" val="2763672189"/>
                    </a:ext>
                  </a:extLst>
                </a:gridCol>
                <a:gridCol w="867599">
                  <a:extLst>
                    <a:ext uri="{9D8B030D-6E8A-4147-A177-3AD203B41FA5}">
                      <a16:colId xmlns:a16="http://schemas.microsoft.com/office/drawing/2014/main" val="2257688978"/>
                    </a:ext>
                  </a:extLst>
                </a:gridCol>
                <a:gridCol w="899732">
                  <a:extLst>
                    <a:ext uri="{9D8B030D-6E8A-4147-A177-3AD203B41FA5}">
                      <a16:colId xmlns:a16="http://schemas.microsoft.com/office/drawing/2014/main" val="3579942252"/>
                    </a:ext>
                  </a:extLst>
                </a:gridCol>
                <a:gridCol w="843499">
                  <a:extLst>
                    <a:ext uri="{9D8B030D-6E8A-4147-A177-3AD203B41FA5}">
                      <a16:colId xmlns:a16="http://schemas.microsoft.com/office/drawing/2014/main" val="2895939289"/>
                    </a:ext>
                  </a:extLst>
                </a:gridCol>
                <a:gridCol w="955965">
                  <a:extLst>
                    <a:ext uri="{9D8B030D-6E8A-4147-A177-3AD203B41FA5}">
                      <a16:colId xmlns:a16="http://schemas.microsoft.com/office/drawing/2014/main" val="291589411"/>
                    </a:ext>
                  </a:extLst>
                </a:gridCol>
                <a:gridCol w="1052365">
                  <a:extLst>
                    <a:ext uri="{9D8B030D-6E8A-4147-A177-3AD203B41FA5}">
                      <a16:colId xmlns:a16="http://schemas.microsoft.com/office/drawing/2014/main" val="2010320900"/>
                    </a:ext>
                  </a:extLst>
                </a:gridCol>
              </a:tblGrid>
              <a:tr h="977363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BROJ I UDIO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OSOBA S INVALIDITETOM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hr-HR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ISTARSKOJ ŽUPANIJI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dobne skupine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ukupno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extLst>
                  <a:ext uri="{0D108BD9-81ED-4DB2-BD59-A6C34878D82A}">
                    <a16:rowId xmlns:a16="http://schemas.microsoft.com/office/drawing/2014/main" val="2423169965"/>
                  </a:ext>
                </a:extLst>
              </a:tr>
              <a:tr h="928851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0-19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20-64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65+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46836"/>
                  </a:ext>
                </a:extLst>
              </a:tr>
              <a:tr h="800926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m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ž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ž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m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ž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93420"/>
                  </a:ext>
                </a:extLst>
              </a:tr>
              <a:tr h="1129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>
                          <a:effectLst/>
                        </a:rPr>
                        <a:t>b</a:t>
                      </a:r>
                      <a:r>
                        <a:rPr lang="hr-HR" sz="1800" b="0" dirty="0" smtClean="0">
                          <a:effectLst/>
                        </a:rPr>
                        <a:t>roj </a:t>
                      </a:r>
                      <a:r>
                        <a:rPr lang="hr-HR" sz="1800" b="0" dirty="0">
                          <a:effectLst/>
                        </a:rPr>
                        <a:t>osoba s invaliditetom prema spolu i dobnim skupinama</a:t>
                      </a:r>
                      <a:endParaRPr lang="hr-HR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Istarska županija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1454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794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5064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4091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4872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4761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effectLst/>
                        </a:rPr>
                        <a:t>21036</a:t>
                      </a:r>
                      <a:endParaRPr lang="hr-H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extLst>
                  <a:ext uri="{0D108BD9-81ED-4DB2-BD59-A6C34878D82A}">
                    <a16:rowId xmlns:a16="http://schemas.microsoft.com/office/drawing/2014/main" val="4200335774"/>
                  </a:ext>
                </a:extLst>
              </a:tr>
              <a:tr h="2421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0" dirty="0">
                          <a:effectLst/>
                        </a:rPr>
                        <a:t>u</a:t>
                      </a:r>
                      <a:r>
                        <a:rPr lang="hr-HR" sz="1800" b="0" dirty="0" smtClean="0">
                          <a:effectLst/>
                        </a:rPr>
                        <a:t>dio </a:t>
                      </a:r>
                      <a:r>
                        <a:rPr lang="hr-HR" sz="1800" b="0" dirty="0">
                          <a:effectLst/>
                        </a:rPr>
                        <a:t>osoba s invaliditetom u ukupnom stanovništvu županije te u pojedinim dobnim skupinama – </a:t>
                      </a:r>
                      <a:r>
                        <a:rPr lang="hr-HR" sz="1800" b="0" dirty="0" err="1">
                          <a:effectLst/>
                        </a:rPr>
                        <a:t>prevalencija</a:t>
                      </a:r>
                      <a:r>
                        <a:rPr lang="hr-HR" sz="1800" b="0" dirty="0">
                          <a:effectLst/>
                        </a:rPr>
                        <a:t> invaliditeta na 100 stanovnika</a:t>
                      </a:r>
                      <a:endParaRPr lang="hr-HR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Istarska županija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6,6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8,0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20,4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hr-H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/>
                </a:tc>
                <a:extLst>
                  <a:ext uri="{0D108BD9-81ED-4DB2-BD59-A6C34878D82A}">
                    <a16:rowId xmlns:a16="http://schemas.microsoft.com/office/drawing/2014/main" val="413952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8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/>
          <a:lstStyle/>
          <a:p>
            <a:r>
              <a:rPr lang="hr-HR" dirty="0" smtClean="0"/>
              <a:t>3. I. gerontološki skup u Istarskoj županiji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73027"/>
              </p:ext>
            </p:extLst>
          </p:nvPr>
        </p:nvGraphicFramePr>
        <p:xfrm>
          <a:off x="838200" y="1454727"/>
          <a:ext cx="10515600" cy="472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2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66"/>
                </a:solidFill>
              </a:rPr>
              <a:t>Dnevni red:</a:t>
            </a:r>
            <a:endParaRPr lang="hr-HR" b="1" dirty="0">
              <a:solidFill>
                <a:srgbClr val="339966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838200" y="2369127"/>
            <a:ext cx="10515600" cy="380783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OPA </a:t>
            </a:r>
            <a:r>
              <a:rPr lang="hr-HR" dirty="0"/>
              <a:t>Plana za zdravlje i socijalno blagostanje za 2024. godinu s posebnim osvrtom na:</a:t>
            </a:r>
          </a:p>
          <a:p>
            <a:pPr lvl="1"/>
            <a:r>
              <a:rPr lang="hr-HR" dirty="0"/>
              <a:t>Licenciranje pružatelja socijalnih usluga</a:t>
            </a:r>
          </a:p>
          <a:p>
            <a:pPr lvl="1"/>
            <a:r>
              <a:rPr lang="hr-HR" dirty="0"/>
              <a:t>Investicije u domove za starije osobe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Inicijativa za osnivanje županijskog povjerenstva za izjednačavanje mogućnosti osoba s invaliditetom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Najava Gerontološkog skupa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Razno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40" y="287152"/>
            <a:ext cx="4624380" cy="14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015" y="589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1. </a:t>
            </a:r>
            <a:r>
              <a:rPr lang="hr-HR" sz="4000" dirty="0" smtClean="0"/>
              <a:t>OPA </a:t>
            </a:r>
            <a:r>
              <a:rPr lang="hr-HR" sz="4000" dirty="0"/>
              <a:t>Plana za zdravlje i socijalno blagostanje za 2024</a:t>
            </a:r>
            <a:r>
              <a:rPr lang="hr-HR" sz="4000" dirty="0" smtClean="0"/>
              <a:t>.: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626821"/>
            <a:ext cx="10515600" cy="3550141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>
                <a:solidFill>
                  <a:srgbClr val="339966"/>
                </a:solidFill>
              </a:rPr>
              <a:t>Licenciranje pružatelja socijalnih </a:t>
            </a:r>
            <a:r>
              <a:rPr lang="hr-HR" b="1" u="sng" dirty="0" smtClean="0">
                <a:solidFill>
                  <a:srgbClr val="339966"/>
                </a:solidFill>
              </a:rPr>
              <a:t>usluga</a:t>
            </a:r>
          </a:p>
          <a:p>
            <a:pPr marL="0" indent="0">
              <a:buNone/>
            </a:pPr>
            <a:endParaRPr lang="hr-HR" u="sng" dirty="0" smtClean="0"/>
          </a:p>
          <a:p>
            <a:pPr lvl="1"/>
            <a:r>
              <a:rPr lang="hr-HR" dirty="0" smtClean="0"/>
              <a:t>mreža socijalnih usluga</a:t>
            </a:r>
          </a:p>
          <a:p>
            <a:pPr lvl="1"/>
            <a:r>
              <a:rPr lang="hr-HR" dirty="0" smtClean="0"/>
              <a:t>mreža usluga osobne asistencije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7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mreža socijalnih usluga (19.06.2023.)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44" t="25672" r="23493" b="19691"/>
          <a:stretch/>
        </p:blipFill>
        <p:spPr>
          <a:xfrm>
            <a:off x="780010" y="1055717"/>
            <a:ext cx="10433860" cy="54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57061"/>
            <a:ext cx="10515600" cy="856846"/>
          </a:xfrm>
        </p:spPr>
        <p:txBody>
          <a:bodyPr>
            <a:noAutofit/>
          </a:bodyPr>
          <a:lstStyle/>
          <a:p>
            <a:r>
              <a:rPr lang="hr-HR" sz="2800" dirty="0" smtClean="0"/>
              <a:t>potreban broj i vrsta socijalnih usluga prema potrebama korisnika kojima se pravo odobrava uputnicom ili rješenjem zavoda za socijalni rad</a:t>
            </a: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716726"/>
              </p:ext>
            </p:extLst>
          </p:nvPr>
        </p:nvGraphicFramePr>
        <p:xfrm>
          <a:off x="755073" y="1188727"/>
          <a:ext cx="10515600" cy="5429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528782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58782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60384785"/>
                    </a:ext>
                  </a:extLst>
                </a:gridCol>
              </a:tblGrid>
              <a:tr h="292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vrsta usluge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broj usluga na godišnjoj </a:t>
                      </a: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razini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– sve korisničke skupine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domovi za starije osobe kojima je osnivač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IŽ </a:t>
                      </a: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ugovorili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u 2023.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55354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savjetovanje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4.455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08848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stručna </a:t>
                      </a:r>
                      <a:r>
                        <a:rPr lang="hr-HR" sz="1600" b="0" dirty="0" smtClean="0">
                          <a:effectLst/>
                        </a:rPr>
                        <a:t>procjena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280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 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888698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psihosocijalno </a:t>
                      </a:r>
                      <a:r>
                        <a:rPr lang="hr-HR" sz="1600" b="0" dirty="0" smtClean="0">
                          <a:effectLst/>
                        </a:rPr>
                        <a:t>savjetovanje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1.227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 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448852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socijalno </a:t>
                      </a:r>
                      <a:r>
                        <a:rPr lang="hr-HR" sz="1600" b="0" dirty="0" smtClean="0">
                          <a:effectLst/>
                        </a:rPr>
                        <a:t>mentorstvo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582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899419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obiteljska </a:t>
                      </a:r>
                      <a:r>
                        <a:rPr lang="hr-HR" sz="1600" b="0" dirty="0" smtClean="0">
                          <a:effectLst/>
                        </a:rPr>
                        <a:t>medijacija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70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 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514919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psihosocijalni tretman radi prevencije nasilničkog </a:t>
                      </a:r>
                      <a:r>
                        <a:rPr lang="hr-HR" sz="1600" b="0" dirty="0" smtClean="0">
                          <a:effectLst/>
                        </a:rPr>
                        <a:t>ponašanja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120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353850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psihosocijalna podrška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14.692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106735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rana razvojna podrška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13.105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 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913120"/>
                  </a:ext>
                </a:extLst>
              </a:tr>
              <a:tr h="584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pomoć pri uključivanju u programe odgoja i redovitog obrazovanja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744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 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595535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pomoć u kući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89.277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24.984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175126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vrsta usluge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broj korisnika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domovi za starije osobe kojima je osnivač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IŽ </a:t>
                      </a: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ugovorili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 u 2023.</a:t>
                      </a: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764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boravak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597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499915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smještaj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effectLst/>
                        </a:rPr>
                        <a:t>1.986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r>
                        <a:rPr lang="hr-HR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134</a:t>
                      </a:r>
                      <a:endParaRPr lang="hr-HR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465266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organizirano stanovanje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>
                          <a:effectLst/>
                        </a:rPr>
                        <a:t>146</a:t>
                      </a:r>
                      <a:endParaRPr lang="hr-HR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effectLst/>
                        </a:rPr>
                        <a:t> </a:t>
                      </a:r>
                      <a:endParaRPr lang="hr-H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22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mreža usluga osobne asistencije (12.10.2023.)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835993"/>
              </p:ext>
            </p:extLst>
          </p:nvPr>
        </p:nvGraphicFramePr>
        <p:xfrm>
          <a:off x="838200" y="1596045"/>
          <a:ext cx="10515600" cy="47620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1249175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03351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126225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03888074"/>
                    </a:ext>
                  </a:extLst>
                </a:gridCol>
              </a:tblGrid>
              <a:tr h="12698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vrsta usluge </a:t>
                      </a:r>
                      <a:endParaRPr lang="hr-H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osobne </a:t>
                      </a:r>
                      <a:r>
                        <a:rPr lang="hr-HR" sz="2000" dirty="0">
                          <a:effectLst/>
                        </a:rPr>
                        <a:t>asistencije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potreban broj usluga (broj sati </a:t>
                      </a:r>
                      <a:endParaRPr lang="hr-H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na </a:t>
                      </a:r>
                      <a:r>
                        <a:rPr lang="hr-HR" sz="2000" dirty="0">
                          <a:effectLst/>
                        </a:rPr>
                        <a:t>godišnjoj </a:t>
                      </a:r>
                      <a:r>
                        <a:rPr lang="hr-HR" sz="2000" dirty="0" smtClean="0">
                          <a:effectLst/>
                        </a:rPr>
                        <a:t>razini)</a:t>
                      </a:r>
                      <a:r>
                        <a:rPr lang="hr-HR" sz="2000" baseline="0" dirty="0" smtClean="0">
                          <a:effectLst/>
                        </a:rPr>
                        <a:t> </a:t>
                      </a:r>
                      <a:r>
                        <a:rPr lang="hr-HR" sz="2000" dirty="0" smtClean="0">
                          <a:effectLst/>
                        </a:rPr>
                        <a:t>u </a:t>
                      </a:r>
                      <a:r>
                        <a:rPr lang="hr-HR" sz="2000" dirty="0">
                          <a:effectLst/>
                        </a:rPr>
                        <a:t>mreži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cijena po jedinici </a:t>
                      </a:r>
                      <a:r>
                        <a:rPr lang="hr-HR" sz="2000" dirty="0" smtClean="0">
                          <a:effectLst/>
                        </a:rPr>
                        <a:t>pružene </a:t>
                      </a:r>
                      <a:r>
                        <a:rPr lang="hr-HR" sz="2000" dirty="0">
                          <a:effectLst/>
                        </a:rPr>
                        <a:t>usluge </a:t>
                      </a:r>
                      <a:endParaRPr lang="hr-H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(</a:t>
                      </a:r>
                      <a:r>
                        <a:rPr lang="hr-HR" sz="2000" dirty="0">
                          <a:effectLst/>
                        </a:rPr>
                        <a:t>satu) </a:t>
                      </a:r>
                      <a:endParaRPr lang="hr-HR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u </a:t>
                      </a:r>
                      <a:r>
                        <a:rPr lang="hr-HR" sz="2000" dirty="0">
                          <a:effectLst/>
                        </a:rPr>
                        <a:t>€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811130"/>
                  </a:ext>
                </a:extLst>
              </a:tr>
              <a:tr h="62053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prijedlog MRMSOSP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prijedlog IŽ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060074"/>
                  </a:ext>
                </a:extLst>
              </a:tr>
              <a:tr h="620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osobni asistent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1.367.309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1.367.309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11,00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996193"/>
                  </a:ext>
                </a:extLst>
              </a:tr>
              <a:tr h="620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videći pratitelj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39.600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39.600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11,00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667333"/>
                  </a:ext>
                </a:extLst>
              </a:tr>
              <a:tr h="620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komunikacijski posrednik za gluhe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23.274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</a:rPr>
                        <a:t>25.200</a:t>
                      </a:r>
                      <a:endParaRPr lang="hr-HR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12,50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614243"/>
                  </a:ext>
                </a:extLst>
              </a:tr>
              <a:tr h="620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komunikacijski posrednik za gluhoslijepe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320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320</a:t>
                      </a:r>
                      <a:endParaRPr lang="hr-H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13,50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83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licenciranje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42960"/>
              </p:ext>
            </p:extLst>
          </p:nvPr>
        </p:nvGraphicFramePr>
        <p:xfrm>
          <a:off x="838200" y="1005522"/>
          <a:ext cx="10515600" cy="56153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9735">
                  <a:extLst>
                    <a:ext uri="{9D8B030D-6E8A-4147-A177-3AD203B41FA5}">
                      <a16:colId xmlns:a16="http://schemas.microsoft.com/office/drawing/2014/main" val="2719113709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890788540"/>
                    </a:ext>
                  </a:extLst>
                </a:gridCol>
                <a:gridCol w="1230284">
                  <a:extLst>
                    <a:ext uri="{9D8B030D-6E8A-4147-A177-3AD203B41FA5}">
                      <a16:colId xmlns:a16="http://schemas.microsoft.com/office/drawing/2014/main" val="4258385501"/>
                    </a:ext>
                  </a:extLst>
                </a:gridCol>
                <a:gridCol w="1820487">
                  <a:extLst>
                    <a:ext uri="{9D8B030D-6E8A-4147-A177-3AD203B41FA5}">
                      <a16:colId xmlns:a16="http://schemas.microsoft.com/office/drawing/2014/main" val="102081530"/>
                    </a:ext>
                  </a:extLst>
                </a:gridCol>
                <a:gridCol w="1853738">
                  <a:extLst>
                    <a:ext uri="{9D8B030D-6E8A-4147-A177-3AD203B41FA5}">
                      <a16:colId xmlns:a16="http://schemas.microsoft.com/office/drawing/2014/main" val="2301379814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val="346146540"/>
                    </a:ext>
                  </a:extLst>
                </a:gridCol>
                <a:gridCol w="1097360">
                  <a:extLst>
                    <a:ext uri="{9D8B030D-6E8A-4147-A177-3AD203B41FA5}">
                      <a16:colId xmlns:a16="http://schemas.microsoft.com/office/drawing/2014/main" val="4041603749"/>
                    </a:ext>
                  </a:extLst>
                </a:gridCol>
                <a:gridCol w="821495">
                  <a:extLst>
                    <a:ext uri="{9D8B030D-6E8A-4147-A177-3AD203B41FA5}">
                      <a16:colId xmlns:a16="http://schemas.microsoft.com/office/drawing/2014/main" val="2879271119"/>
                    </a:ext>
                  </a:extLst>
                </a:gridCol>
              </a:tblGrid>
              <a:tr h="388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usluga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korisnička skupina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izdane</a:t>
                      </a:r>
                      <a:r>
                        <a:rPr lang="hr-HR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licence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lokacija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kapacitet – broj korisnika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u radu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obustavljeno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odbačeno</a:t>
                      </a: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86273"/>
                  </a:ext>
                </a:extLst>
              </a:tr>
              <a:tr h="680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stručna procjena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djeca s teškoćama u razvoju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2132764726"/>
                  </a:ext>
                </a:extLst>
              </a:tr>
              <a:tr h="48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savjetovanje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osobe s invaliditetom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Rovinj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458079205"/>
                  </a:ext>
                </a:extLst>
              </a:tr>
              <a:tr h="48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psihosocijalna podrška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osobe s invaliditetom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Rovinj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2826549566"/>
                  </a:ext>
                </a:extLst>
              </a:tr>
              <a:tr h="291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pomoć u kući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2803596094"/>
                  </a:ext>
                </a:extLst>
              </a:tr>
              <a:tr h="48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boravak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osobe s invaliditetom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Rovinj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14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556289319"/>
                  </a:ext>
                </a:extLst>
              </a:tr>
              <a:tr h="4857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organizirano </a:t>
                      </a: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stanovanje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osobe s </a:t>
                      </a: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invaliditetom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Pula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(4 stambene jedinice)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4064088487"/>
                  </a:ext>
                </a:extLst>
              </a:tr>
              <a:tr h="1943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</a:rPr>
                        <a:t>Vodnjan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>
                          <a:solidFill>
                            <a:srgbClr val="FF0000"/>
                          </a:solidFill>
                          <a:effectLst/>
                        </a:rPr>
                        <a:t>(1 stambena jedinica)</a:t>
                      </a:r>
                      <a:endParaRPr lang="hr-H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3169965022"/>
                  </a:ext>
                </a:extLst>
              </a:tr>
              <a:tr h="388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smještaj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starije osobe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2820077448"/>
                  </a:ext>
                </a:extLst>
              </a:tr>
              <a:tr h="97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ukupno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 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172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2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r-H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00450"/>
                  </a:ext>
                </a:extLst>
              </a:tr>
              <a:tr h="388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usluga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korisnička skupina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riješeno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lokacija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kapacitet – broj </a:t>
                      </a: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usluga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- godišnje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u radu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obustavljeno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odbačeno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28775"/>
                  </a:ext>
                </a:extLst>
              </a:tr>
              <a:tr h="485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</a:rPr>
                        <a:t>osobna asistencija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osobe s invaliditetom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Pula</a:t>
                      </a: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OI</a:t>
                      </a:r>
                      <a:r>
                        <a:rPr lang="hr-H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: 241.920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0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1564029523"/>
                  </a:ext>
                </a:extLst>
              </a:tr>
              <a:tr h="97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ukupno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 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0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7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0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</a:rPr>
                        <a:t>0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8" marR="32618" marT="0" marB="0" anchor="ctr"/>
                </a:tc>
                <a:extLst>
                  <a:ext uri="{0D108BD9-81ED-4DB2-BD59-A6C34878D82A}">
                    <a16:rowId xmlns:a16="http://schemas.microsoft.com/office/drawing/2014/main" val="347153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015" y="589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1. </a:t>
            </a:r>
            <a:r>
              <a:rPr lang="hr-HR" sz="4000" dirty="0" smtClean="0"/>
              <a:t>OPA </a:t>
            </a:r>
            <a:r>
              <a:rPr lang="hr-HR" sz="4000" dirty="0"/>
              <a:t>Plana za zdravlje i socijalno blagostanje za 2024</a:t>
            </a:r>
            <a:r>
              <a:rPr lang="hr-HR" sz="4000" dirty="0" smtClean="0"/>
              <a:t>.: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 smtClean="0">
                <a:solidFill>
                  <a:srgbClr val="339966"/>
                </a:solidFill>
              </a:rPr>
              <a:t>Investicije </a:t>
            </a:r>
            <a:r>
              <a:rPr lang="hr-HR" u="sng" dirty="0">
                <a:solidFill>
                  <a:srgbClr val="339966"/>
                </a:solidFill>
              </a:rPr>
              <a:t>u domove za starije </a:t>
            </a:r>
            <a:r>
              <a:rPr lang="hr-HR" u="sng" dirty="0" smtClean="0">
                <a:solidFill>
                  <a:srgbClr val="339966"/>
                </a:solidFill>
              </a:rPr>
              <a:t>osobe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Dom za starije osobe „A. Štiglić”</a:t>
            </a:r>
          </a:p>
          <a:p>
            <a:pPr lvl="2"/>
            <a:r>
              <a:rPr lang="hr-HR" dirty="0" smtClean="0"/>
              <a:t>adaptacije zgrade depandanse u Mažuranićevoj ulici</a:t>
            </a:r>
          </a:p>
          <a:p>
            <a:pPr lvl="2"/>
            <a:r>
              <a:rPr lang="hr-HR" dirty="0" smtClean="0"/>
              <a:t>dogradnja i adaptacija zgrade u Krležinoj ulici</a:t>
            </a:r>
          </a:p>
          <a:p>
            <a:pPr lvl="1"/>
            <a:r>
              <a:rPr lang="hr-HR" dirty="0" smtClean="0"/>
              <a:t>Dom za starije osobe Buzet</a:t>
            </a:r>
          </a:p>
          <a:p>
            <a:pPr lvl="1"/>
            <a:r>
              <a:rPr lang="hr-HR" dirty="0" smtClean="0"/>
              <a:t>Dom za starije osobe Pazin</a:t>
            </a:r>
          </a:p>
          <a:p>
            <a:pPr lvl="1"/>
            <a:r>
              <a:rPr lang="hr-HR" dirty="0" smtClean="0"/>
              <a:t>Dom za starije osobe Labinu</a:t>
            </a:r>
          </a:p>
          <a:p>
            <a:pPr marL="457200" lvl="1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Dom za starije osobe Novigrad</a:t>
            </a:r>
            <a:r>
              <a:rPr lang="hr-HR" dirty="0"/>
              <a:t/>
            </a:r>
            <a:br>
              <a:rPr lang="hr-HR" dirty="0"/>
            </a:b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7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413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rgbClr val="339966"/>
                </a:solidFill>
                <a:latin typeface="+mn-lt"/>
              </a:rPr>
              <a:t>2. Inicijativa </a:t>
            </a:r>
            <a:r>
              <a:rPr lang="hr-HR" sz="3600" b="1" dirty="0">
                <a:solidFill>
                  <a:srgbClr val="339966"/>
                </a:solidFill>
                <a:latin typeface="+mn-lt"/>
              </a:rPr>
              <a:t>za osnivanje županijskog povjerenstva za izjednačavanje mogućnosti osoba s invaliditetom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94807"/>
            <a:ext cx="10633364" cy="4082156"/>
          </a:xfrm>
        </p:spPr>
        <p:txBody>
          <a:bodyPr>
            <a:normAutofit/>
          </a:bodyPr>
          <a:lstStyle/>
          <a:p>
            <a:r>
              <a:rPr lang="hr-HR" dirty="0" smtClean="0"/>
              <a:t>pokretači: Udruga Zelena Istra, Društvo </a:t>
            </a:r>
            <a:r>
              <a:rPr lang="hr-HR" dirty="0"/>
              <a:t>osoba s tjelesnim invaliditetom južne Istre, </a:t>
            </a:r>
            <a:r>
              <a:rPr lang="hr-HR" dirty="0" smtClean="0"/>
              <a:t>Udruga </a:t>
            </a:r>
            <a:r>
              <a:rPr lang="hr-HR" dirty="0"/>
              <a:t>gluhih i nagluhih </a:t>
            </a:r>
            <a:r>
              <a:rPr lang="hr-HR" dirty="0" smtClean="0"/>
              <a:t>IŽ </a:t>
            </a:r>
            <a:r>
              <a:rPr lang="hr-HR" dirty="0"/>
              <a:t>te </a:t>
            </a:r>
            <a:r>
              <a:rPr lang="hr-HR" dirty="0" smtClean="0"/>
              <a:t>Udruga </a:t>
            </a:r>
            <a:r>
              <a:rPr lang="hr-HR" dirty="0"/>
              <a:t>slijepih </a:t>
            </a:r>
            <a:r>
              <a:rPr lang="hr-HR" dirty="0" smtClean="0"/>
              <a:t>IŽ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 okviru projekta „</a:t>
            </a:r>
            <a:r>
              <a:rPr lang="hr-HR" dirty="0"/>
              <a:t>Za(VRT)</a:t>
            </a:r>
            <a:r>
              <a:rPr lang="hr-HR" dirty="0" err="1"/>
              <a:t>imo</a:t>
            </a:r>
            <a:r>
              <a:rPr lang="hr-HR" dirty="0"/>
              <a:t> za inkluziju zajedno!“ </a:t>
            </a:r>
            <a:endParaRPr lang="hr-HR" dirty="0" smtClean="0"/>
          </a:p>
          <a:p>
            <a:pPr lvl="1"/>
            <a:r>
              <a:rPr lang="hr-HR" dirty="0"/>
              <a:t>Smjernice za </a:t>
            </a:r>
            <a:r>
              <a:rPr lang="hr-HR" b="1" dirty="0">
                <a:solidFill>
                  <a:srgbClr val="339966"/>
                </a:solidFill>
              </a:rPr>
              <a:t>društveno uključivo i sudioničko donošenje odluka</a:t>
            </a:r>
          </a:p>
          <a:p>
            <a:pPr lvl="1"/>
            <a:r>
              <a:rPr lang="hr-HR" dirty="0"/>
              <a:t>Tribina "Iskustva, izazovi i prilike - kako unaprijediti realizaciju prava osoba s invaliditetom</a:t>
            </a:r>
            <a:r>
              <a:rPr lang="hr-HR" dirty="0" smtClean="0"/>
              <a:t>?„</a:t>
            </a:r>
            <a:endParaRPr lang="hr-HR" dirty="0"/>
          </a:p>
          <a:p>
            <a:pPr lvl="1"/>
            <a:r>
              <a:rPr lang="hr-HR" dirty="0" smtClean="0"/>
              <a:t>konzultacija </a:t>
            </a:r>
            <a:r>
              <a:rPr lang="hr-HR" dirty="0"/>
              <a:t>s timom Pravobranitelja za osobe s </a:t>
            </a:r>
            <a:r>
              <a:rPr lang="hr-HR" dirty="0" smtClean="0"/>
              <a:t>invaliditetom</a:t>
            </a:r>
          </a:p>
          <a:p>
            <a:pPr lvl="1"/>
            <a:r>
              <a:rPr lang="hr-HR" dirty="0" smtClean="0"/>
              <a:t>sukladno </a:t>
            </a:r>
            <a:r>
              <a:rPr lang="hr-HR" dirty="0"/>
              <a:t>čl. 4., st. 3. Konvencije o pravima osoba s </a:t>
            </a:r>
            <a:r>
              <a:rPr lang="hr-HR" dirty="0" smtClean="0"/>
              <a:t>invaliditetom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52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724</Words>
  <Application>Microsoft Office PowerPoint</Application>
  <PresentationFormat>Široki zaslon</PresentationFormat>
  <Paragraphs>250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sustava Office</vt:lpstr>
      <vt:lpstr>Savjet za socijalnu skrb Istarske županije</vt:lpstr>
      <vt:lpstr>Dnevni red:</vt:lpstr>
      <vt:lpstr> 1. OPA Plana za zdravlje i socijalno blagostanje za 2024.: </vt:lpstr>
      <vt:lpstr>mreža socijalnih usluga (19.06.2023.)</vt:lpstr>
      <vt:lpstr>potreban broj i vrsta socijalnih usluga prema potrebama korisnika kojima se pravo odobrava uputnicom ili rješenjem zavoda za socijalni rad</vt:lpstr>
      <vt:lpstr>mreža usluga osobne asistencije (12.10.2023.)</vt:lpstr>
      <vt:lpstr>licenciranje</vt:lpstr>
      <vt:lpstr> 1. OPA Plana za zdravlje i socijalno blagostanje za 2024.: </vt:lpstr>
      <vt:lpstr>2. Inicijativa za osnivanje županijskog povjerenstva za izjednačavanje mogućnosti osoba s invaliditetom </vt:lpstr>
      <vt:lpstr>PowerPoint prezentacija</vt:lpstr>
      <vt:lpstr>3. I. gerontološki skup u Istarskoj županiji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Sonja Grozić Živolić</dc:creator>
  <cp:lastModifiedBy>Sonja Grozić Živolić</cp:lastModifiedBy>
  <cp:revision>29</cp:revision>
  <cp:lastPrinted>2023-11-29T10:25:40Z</cp:lastPrinted>
  <dcterms:created xsi:type="dcterms:W3CDTF">2023-11-17T13:53:11Z</dcterms:created>
  <dcterms:modified xsi:type="dcterms:W3CDTF">2023-11-29T14:49:54Z</dcterms:modified>
</cp:coreProperties>
</file>