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070" r:id="rId2"/>
    <p:sldId id="1573" r:id="rId3"/>
    <p:sldId id="1574" r:id="rId4"/>
    <p:sldId id="1575" r:id="rId5"/>
    <p:sldId id="1576" r:id="rId6"/>
    <p:sldId id="1587" r:id="rId7"/>
    <p:sldId id="1577" r:id="rId8"/>
    <p:sldId id="1578" r:id="rId9"/>
    <p:sldId id="1579" r:id="rId10"/>
    <p:sldId id="1582" r:id="rId11"/>
    <p:sldId id="1583" r:id="rId12"/>
    <p:sldId id="1584" r:id="rId13"/>
    <p:sldId id="1589" r:id="rId14"/>
    <p:sldId id="1591" r:id="rId15"/>
    <p:sldId id="1585" r:id="rId16"/>
    <p:sldId id="1586" r:id="rId17"/>
    <p:sldId id="1592" r:id="rId1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80808"/>
    <a:srgbClr val="CCECFF"/>
    <a:srgbClr val="FF33CC"/>
    <a:srgbClr val="00FF00"/>
    <a:srgbClr val="0000FF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45" autoAdjust="0"/>
  </p:normalViewPr>
  <p:slideViewPr>
    <p:cSldViewPr>
      <p:cViewPr>
        <p:scale>
          <a:sx n="70" d="100"/>
          <a:sy n="70" d="100"/>
        </p:scale>
        <p:origin x="-1938" y="-133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688" y="-78"/>
      </p:cViewPr>
      <p:guideLst>
        <p:guide orient="horz" pos="3125"/>
        <p:guide pos="214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0" tIns="45733" rIns="91470" bIns="4573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endParaRPr lang="it-IT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0" tIns="45733" rIns="91470" bIns="4573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fld id="{FD7EB03B-F720-493A-9004-E61F4DD88CA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54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0" tIns="45733" rIns="91470" bIns="4573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765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0" tIns="45733" rIns="91470" bIns="4573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24400"/>
            <a:ext cx="49593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0" tIns="45733" rIns="91470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7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0" tIns="45733" rIns="91470" bIns="4573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450388"/>
            <a:ext cx="297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0" tIns="45733" rIns="91470" bIns="4573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94E3653C-B529-4886-95C1-C7C6DC3BF43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34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F7F85F8-E5BF-4185-BEC7-4326297DEE90}" type="datetime8">
              <a:rPr lang="it-IT" sz="1200"/>
              <a:pPr eaLnBrk="1" hangingPunct="1"/>
              <a:t>14/03/2013 8.45</a:t>
            </a:fld>
            <a:endParaRPr lang="it-IT" sz="1200"/>
          </a:p>
        </p:txBody>
      </p:sp>
      <p:sp>
        <p:nvSpPr>
          <p:cNvPr id="20484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939CA6B-D8BC-441E-AB4B-66A5476D52DC}" type="slidenum">
              <a:rPr lang="it-IT" sz="1200"/>
              <a:pPr eaLnBrk="1" hangingPunct="1"/>
              <a:t>5</a:t>
            </a:fld>
            <a:endParaRPr 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0261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6030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247900" cy="64754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91300" cy="64754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521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6588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60056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1813" y="1143000"/>
            <a:ext cx="4000500" cy="540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143000"/>
            <a:ext cx="4002087" cy="540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3386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4587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052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2499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149289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52275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143000"/>
            <a:ext cx="8154987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200">
          <a:solidFill>
            <a:srgbClr val="FFFF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rgbClr val="FFFF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rgbClr val="FFFFF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  <a:noFill/>
          <a:ln w="1905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</a:extLst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 AUTONOMA FRIULI VENEZIA GIULIA</a:t>
            </a:r>
            <a:b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CIVILE DELLA REGIONE</a:t>
            </a:r>
          </a:p>
        </p:txBody>
      </p:sp>
      <p:sp>
        <p:nvSpPr>
          <p:cNvPr id="1013763" name="Rectangle 1027"/>
          <p:cNvSpPr>
            <a:spLocks noChangeArrowheads="1"/>
          </p:cNvSpPr>
          <p:nvPr/>
        </p:nvSpPr>
        <p:spPr bwMode="auto">
          <a:xfrm>
            <a:off x="609600" y="1143000"/>
            <a:ext cx="83518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Civil protection Municipal Emergencies Plans: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 emergency procedures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in the frame of the regional plan of emergencies in Friuli </a:t>
            </a:r>
            <a:r>
              <a:rPr lang="en-US" sz="2800" b="1" dirty="0" err="1" smtClean="0">
                <a:solidFill>
                  <a:schemeClr val="accent1"/>
                </a:solidFill>
              </a:rPr>
              <a:t>Venezia</a:t>
            </a:r>
            <a:r>
              <a:rPr lang="en-US" sz="2800" b="1" dirty="0" smtClean="0">
                <a:solidFill>
                  <a:schemeClr val="accent1"/>
                </a:solidFill>
              </a:rPr>
              <a:t> Giulia</a:t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endParaRPr lang="en-US" sz="2800" b="1" dirty="0" smtClean="0">
              <a:solidFill>
                <a:schemeClr val="accent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sz="3000" b="1" dirty="0">
                <a:solidFill>
                  <a:schemeClr val="accent1"/>
                </a:solidFill>
              </a:rPr>
              <a:t/>
            </a:r>
            <a:br>
              <a:rPr lang="it-IT" sz="3000" b="1" dirty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F. Di Bernardo</a:t>
            </a:r>
            <a:r>
              <a:rPr lang="it-IT" sz="1400" baseline="30000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N. Di Narda</a:t>
            </a:r>
            <a:r>
              <a:rPr lang="it-IT" sz="1400" baseline="30000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D. Giordani</a:t>
            </a:r>
            <a:r>
              <a:rPr lang="it-IT" sz="1400" baseline="30000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F. Miorin</a:t>
            </a:r>
            <a:r>
              <a:rPr lang="it-IT" sz="1400" baseline="30000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C. Trocca</a:t>
            </a:r>
            <a:r>
              <a:rPr lang="it-IT" sz="1400" baseline="30000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it-IT" sz="1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A. Primiero</a:t>
            </a:r>
            <a:r>
              <a:rPr lang="it-IT" sz="1400" b="1" i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</a:t>
            </a:r>
            <a:r>
              <a:rPr lang="it-IT" sz="14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sz="1400" dirty="0" smtClean="0">
                <a:latin typeface="Century Gothic" pitchFamily="34" charset="0"/>
              </a:rPr>
              <a:t>D. Sandron</a:t>
            </a:r>
            <a:r>
              <a:rPr lang="it-IT" sz="1400" baseline="30000" dirty="0" smtClean="0">
                <a:latin typeface="Century Gothic" pitchFamily="34" charset="0"/>
              </a:rPr>
              <a:t>1</a:t>
            </a:r>
            <a:r>
              <a:rPr lang="it-IT" sz="1400" dirty="0" smtClean="0">
                <a:latin typeface="Century Gothic" pitchFamily="34" charset="0"/>
              </a:rPr>
              <a:t>, P.L. Bragato</a:t>
            </a:r>
            <a:r>
              <a:rPr lang="it-IT" sz="1400" baseline="30000" dirty="0" smtClean="0">
                <a:latin typeface="Century Gothic" pitchFamily="34" charset="0"/>
              </a:rPr>
              <a:t>1</a:t>
            </a:r>
            <a:r>
              <a:rPr lang="it-IT" sz="1400" dirty="0" smtClean="0">
                <a:latin typeface="Century Gothic" pitchFamily="34" charset="0"/>
              </a:rPr>
              <a:t>, S. Grimaz</a:t>
            </a:r>
            <a:r>
              <a:rPr lang="it-IT" sz="1400" baseline="30000" dirty="0" smtClean="0">
                <a:latin typeface="Century Gothic" pitchFamily="34" charset="0"/>
              </a:rPr>
              <a:t>3</a:t>
            </a:r>
            <a:r>
              <a:rPr lang="it-IT" sz="1400" dirty="0" smtClean="0">
                <a:latin typeface="Century Gothic" pitchFamily="34" charset="0"/>
              </a:rPr>
              <a:t>,, D. Pesaresi</a:t>
            </a:r>
            <a:r>
              <a:rPr lang="it-IT" sz="1400" baseline="30000" dirty="0" smtClean="0">
                <a:latin typeface="Century Gothic" pitchFamily="34" charset="0"/>
              </a:rPr>
              <a:t>1</a:t>
            </a:r>
            <a:r>
              <a:rPr lang="it-IT" sz="1400" dirty="0" smtClean="0">
                <a:latin typeface="Century Gothic" pitchFamily="34" charset="0"/>
              </a:rPr>
              <a:t>, A. Rebez</a:t>
            </a:r>
            <a:r>
              <a:rPr lang="it-IT" sz="1400" baseline="30000" dirty="0" smtClean="0">
                <a:latin typeface="Century Gothic" pitchFamily="34" charset="0"/>
              </a:rPr>
              <a:t>1</a:t>
            </a:r>
            <a:r>
              <a:rPr lang="it-IT" sz="1400" dirty="0" smtClean="0">
                <a:latin typeface="Century Gothic" pitchFamily="34" charset="0"/>
              </a:rPr>
              <a:t>, </a:t>
            </a:r>
            <a:br>
              <a:rPr lang="it-IT" sz="1400" dirty="0" smtClean="0">
                <a:latin typeface="Century Gothic" pitchFamily="34" charset="0"/>
              </a:rPr>
            </a:br>
            <a:r>
              <a:rPr lang="it-IT" sz="1400" dirty="0" smtClean="0">
                <a:latin typeface="Century Gothic" pitchFamily="34" charset="0"/>
              </a:rPr>
              <a:t> </a:t>
            </a:r>
            <a:br>
              <a:rPr lang="it-IT" sz="1400" dirty="0" smtClean="0">
                <a:latin typeface="Century Gothic" pitchFamily="34" charset="0"/>
              </a:rPr>
            </a:br>
            <a:r>
              <a:rPr lang="en-GB" sz="1400" baseline="30000" dirty="0" smtClean="0">
                <a:latin typeface="Century Gothic" pitchFamily="34" charset="0"/>
              </a:rPr>
              <a:t>1</a:t>
            </a:r>
            <a:r>
              <a:rPr lang="en-GB" sz="1400" dirty="0" smtClean="0">
                <a:latin typeface="Century Gothic" pitchFamily="34" charset="0"/>
              </a:rPr>
              <a:t> The National Institute of Oceanography and Experimental Geophysics – OGS </a:t>
            </a:r>
            <a:r>
              <a:rPr lang="it-IT" sz="1400" dirty="0" smtClean="0">
                <a:latin typeface="Century Gothic" pitchFamily="34" charset="0"/>
              </a:rPr>
              <a:t/>
            </a:r>
            <a:br>
              <a:rPr lang="it-IT" sz="1400" dirty="0" smtClean="0">
                <a:latin typeface="Century Gothic" pitchFamily="34" charset="0"/>
              </a:rPr>
            </a:br>
            <a:r>
              <a:rPr lang="it-IT" sz="14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</a:t>
            </a:r>
            <a: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Friuli Venezia Giulia </a:t>
            </a:r>
            <a:r>
              <a:rPr lang="it-IT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Regional</a:t>
            </a:r>
            <a: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Civil</a:t>
            </a:r>
            <a: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Protection</a:t>
            </a:r>
            <a: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b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GB" sz="1400" baseline="30000" dirty="0" smtClean="0">
                <a:latin typeface="Century Gothic" pitchFamily="34" charset="0"/>
              </a:rPr>
              <a:t>3  </a:t>
            </a:r>
            <a:r>
              <a:rPr lang="en-GB" sz="1400" dirty="0" smtClean="0">
                <a:latin typeface="Century Gothic" pitchFamily="34" charset="0"/>
              </a:rPr>
              <a:t>University of Udine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/>
              <a:t>Pula, </a:t>
            </a:r>
            <a:r>
              <a:rPr lang="it-IT" sz="1800" b="1" smtClean="0"/>
              <a:t>14 march </a:t>
            </a:r>
            <a:r>
              <a:rPr lang="it-IT" sz="1800" b="1" dirty="0" smtClean="0"/>
              <a:t>2013</a:t>
            </a:r>
            <a:endParaRPr lang="it-IT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/>
          <p:cNvSpPr>
            <a:spLocks/>
          </p:cNvSpPr>
          <p:nvPr/>
        </p:nvSpPr>
        <p:spPr bwMode="auto">
          <a:xfrm>
            <a:off x="2925763" y="3092450"/>
            <a:ext cx="2852737" cy="3525838"/>
          </a:xfrm>
          <a:custGeom>
            <a:avLst/>
            <a:gdLst>
              <a:gd name="T0" fmla="*/ 596391 w 287"/>
              <a:gd name="T1" fmla="*/ 0 h 446"/>
              <a:gd name="T2" fmla="*/ 2256346 w 287"/>
              <a:gd name="T3" fmla="*/ 0 h 446"/>
              <a:gd name="T4" fmla="*/ 2852737 w 287"/>
              <a:gd name="T5" fmla="*/ 505950 h 446"/>
              <a:gd name="T6" fmla="*/ 2852737 w 287"/>
              <a:gd name="T7" fmla="*/ 3019888 h 446"/>
              <a:gd name="T8" fmla="*/ 2256346 w 287"/>
              <a:gd name="T9" fmla="*/ 3525838 h 446"/>
              <a:gd name="T10" fmla="*/ 596391 w 287"/>
              <a:gd name="T11" fmla="*/ 3525838 h 446"/>
              <a:gd name="T12" fmla="*/ 0 w 287"/>
              <a:gd name="T13" fmla="*/ 3019888 h 446"/>
              <a:gd name="T14" fmla="*/ 0 w 287"/>
              <a:gd name="T15" fmla="*/ 505950 h 446"/>
              <a:gd name="T16" fmla="*/ 596391 w 287"/>
              <a:gd name="T17" fmla="*/ 0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7" h="446">
                <a:moveTo>
                  <a:pt x="60" y="0"/>
                </a:moveTo>
                <a:lnTo>
                  <a:pt x="227" y="0"/>
                </a:lnTo>
                <a:cubicBezTo>
                  <a:pt x="260" y="0"/>
                  <a:pt x="287" y="29"/>
                  <a:pt x="287" y="64"/>
                </a:cubicBezTo>
                <a:lnTo>
                  <a:pt x="287" y="382"/>
                </a:lnTo>
                <a:cubicBezTo>
                  <a:pt x="287" y="417"/>
                  <a:pt x="260" y="446"/>
                  <a:pt x="227" y="446"/>
                </a:cubicBezTo>
                <a:lnTo>
                  <a:pt x="60" y="446"/>
                </a:lnTo>
                <a:cubicBezTo>
                  <a:pt x="27" y="446"/>
                  <a:pt x="0" y="417"/>
                  <a:pt x="0" y="382"/>
                </a:cubicBezTo>
                <a:lnTo>
                  <a:pt x="0" y="64"/>
                </a:lnTo>
                <a:cubicBezTo>
                  <a:pt x="0" y="29"/>
                  <a:pt x="27" y="0"/>
                  <a:pt x="60" y="0"/>
                </a:cubicBezTo>
                <a:close/>
              </a:path>
            </a:pathLst>
          </a:custGeom>
          <a:solidFill>
            <a:srgbClr val="FB4F2D">
              <a:alpha val="9294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0" y="476250"/>
            <a:ext cx="3375025" cy="3454400"/>
          </a:xfrm>
          <a:custGeom>
            <a:avLst/>
            <a:gdLst>
              <a:gd name="T0" fmla="*/ 250846 w 148"/>
              <a:gd name="T1" fmla="*/ 0 h 166"/>
              <a:gd name="T2" fmla="*/ 3124179 w 148"/>
              <a:gd name="T3" fmla="*/ 0 h 166"/>
              <a:gd name="T4" fmla="*/ 3375025 w 148"/>
              <a:gd name="T5" fmla="*/ 249716 h 166"/>
              <a:gd name="T6" fmla="*/ 3375025 w 148"/>
              <a:gd name="T7" fmla="*/ 3204684 h 166"/>
              <a:gd name="T8" fmla="*/ 3124179 w 148"/>
              <a:gd name="T9" fmla="*/ 3454400 h 166"/>
              <a:gd name="T10" fmla="*/ 250846 w 148"/>
              <a:gd name="T11" fmla="*/ 3454400 h 166"/>
              <a:gd name="T12" fmla="*/ 0 w 148"/>
              <a:gd name="T13" fmla="*/ 3204684 h 166"/>
              <a:gd name="T14" fmla="*/ 0 w 148"/>
              <a:gd name="T15" fmla="*/ 249716 h 166"/>
              <a:gd name="T16" fmla="*/ 250846 w 148"/>
              <a:gd name="T17" fmla="*/ 0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8" h="166">
                <a:moveTo>
                  <a:pt x="11" y="0"/>
                </a:moveTo>
                <a:lnTo>
                  <a:pt x="137" y="0"/>
                </a:lnTo>
                <a:cubicBezTo>
                  <a:pt x="143" y="0"/>
                  <a:pt x="148" y="6"/>
                  <a:pt x="148" y="12"/>
                </a:cubicBezTo>
                <a:lnTo>
                  <a:pt x="148" y="154"/>
                </a:lnTo>
                <a:cubicBezTo>
                  <a:pt x="148" y="161"/>
                  <a:pt x="143" y="166"/>
                  <a:pt x="137" y="166"/>
                </a:cubicBezTo>
                <a:lnTo>
                  <a:pt x="11" y="166"/>
                </a:lnTo>
                <a:cubicBezTo>
                  <a:pt x="5" y="166"/>
                  <a:pt x="0" y="161"/>
                  <a:pt x="0" y="154"/>
                </a:cubicBezTo>
                <a:lnTo>
                  <a:pt x="0" y="12"/>
                </a:lnTo>
                <a:cubicBezTo>
                  <a:pt x="0" y="6"/>
                  <a:pt x="5" y="0"/>
                  <a:pt x="11" y="0"/>
                </a:cubicBezTo>
                <a:close/>
              </a:path>
            </a:pathLst>
          </a:custGeom>
          <a:solidFill>
            <a:schemeClr val="accent1">
              <a:alpha val="9294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9" name="Rectangle 16"/>
          <p:cNvSpPr>
            <a:spLocks noChangeArrowheads="1"/>
          </p:cNvSpPr>
          <p:nvPr/>
        </p:nvSpPr>
        <p:spPr bwMode="auto">
          <a:xfrm>
            <a:off x="107950" y="1071563"/>
            <a:ext cx="323056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None/>
            </a:pPr>
            <a:r>
              <a:rPr lang="it-IT" sz="1400" b="1" dirty="0">
                <a:solidFill>
                  <a:srgbClr val="00B0F0"/>
                </a:solidFill>
              </a:rPr>
              <a:t>CRS - OGS</a:t>
            </a:r>
          </a:p>
          <a:p>
            <a:pPr algn="ctr">
              <a:buNone/>
            </a:pPr>
            <a:r>
              <a:rPr lang="it-IT" sz="800" i="1" dirty="0">
                <a:solidFill>
                  <a:srgbClr val="00B0F0"/>
                </a:solidFill>
              </a:rPr>
              <a:t>Centro Ricerche Sismologiche -Osservatorio Geofisico  Sperimentale</a:t>
            </a:r>
          </a:p>
        </p:txBody>
      </p:sp>
      <p:sp>
        <p:nvSpPr>
          <p:cNvPr id="26630" name="CasellaDiTesto 130"/>
          <p:cNvSpPr txBox="1">
            <a:spLocks noChangeArrowheads="1"/>
          </p:cNvSpPr>
          <p:nvPr/>
        </p:nvSpPr>
        <p:spPr bwMode="auto">
          <a:xfrm>
            <a:off x="98425" y="1498600"/>
            <a:ext cx="307657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None/>
            </a:pPr>
            <a:r>
              <a:rPr lang="it-IT" sz="1200" b="1" dirty="0">
                <a:solidFill>
                  <a:srgbClr val="2F2B20"/>
                </a:solidFill>
                <a:latin typeface="Arial" pitchFamily="34" charset="0"/>
              </a:rPr>
              <a:t>Acquisisce i dati 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rilevati</a:t>
            </a:r>
            <a:r>
              <a:rPr lang="it-IT" sz="1200" b="1" dirty="0">
                <a:solidFill>
                  <a:srgbClr val="2F2B20"/>
                </a:solidFill>
                <a:latin typeface="Arial" pitchFamily="34" charset="0"/>
              </a:rPr>
              <a:t> 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da tutte le stazioni della rete sismometrica regionale. Determina in tempo reale gli ipocentri e le magnitudo degli eventi registrati.</a:t>
            </a:r>
          </a:p>
          <a:p>
            <a:pPr eaLnBrk="1" hangingPunct="1">
              <a:buNone/>
            </a:pPr>
            <a:r>
              <a:rPr lang="it-IT" sz="1200" b="1" dirty="0">
                <a:solidFill>
                  <a:srgbClr val="2F2B20"/>
                </a:solidFill>
                <a:latin typeface="Arial" pitchFamily="34" charset="0"/>
              </a:rPr>
              <a:t>Archivia i dati 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e cura l</a:t>
            </a:r>
            <a:r>
              <a:rPr lang="it-IT" altLang="en-GB" sz="800" dirty="0">
                <a:solidFill>
                  <a:srgbClr val="2F2B20"/>
                </a:solidFill>
                <a:latin typeface="Arial" pitchFamily="34" charset="0"/>
              </a:rPr>
              <a:t>’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invio automatico delle serie temporali registrate sul territorio regionale alla SOR. Provvede alla connessione per l</a:t>
            </a:r>
            <a:r>
              <a:rPr lang="it-IT" altLang="en-GB" sz="800" dirty="0">
                <a:solidFill>
                  <a:srgbClr val="2F2B20"/>
                </a:solidFill>
                <a:latin typeface="Arial" pitchFamily="34" charset="0"/>
              </a:rPr>
              <a:t>’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interfacciamento dei dati sul sito web istituzionale della PCR (pubblicazione sul sito PCR eventi con M ≥ 1,0).</a:t>
            </a:r>
          </a:p>
          <a:p>
            <a:pPr eaLnBrk="1" hangingPunct="1">
              <a:buNone/>
            </a:pP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Per eventi registrati con M&gt;2,2 provvede all</a:t>
            </a:r>
            <a:r>
              <a:rPr lang="it-IT" altLang="en-GB" sz="800" dirty="0">
                <a:solidFill>
                  <a:srgbClr val="2F2B20"/>
                </a:solidFill>
                <a:latin typeface="Arial" pitchFamily="34" charset="0"/>
              </a:rPr>
              <a:t>’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invio automatico in tempo reale alla SOR dei dati parametrici (coordinate </a:t>
            </a:r>
            <a:r>
              <a:rPr lang="it-IT" sz="800" dirty="0" err="1">
                <a:solidFill>
                  <a:srgbClr val="2F2B20"/>
                </a:solidFill>
                <a:latin typeface="Arial" pitchFamily="34" charset="0"/>
              </a:rPr>
              <a:t>ipocentrali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 e magnitudo) tramite fax al n. 0432926000, e posta elettronica, all</a:t>
            </a:r>
            <a:r>
              <a:rPr lang="it-IT" altLang="en-GB" sz="800" dirty="0">
                <a:solidFill>
                  <a:srgbClr val="2F2B20"/>
                </a:solidFill>
                <a:latin typeface="Arial" pitchFamily="34" charset="0"/>
              </a:rPr>
              <a:t>’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indirizzo: sor@protezionecivile.fvg.it. (all.2).</a:t>
            </a:r>
          </a:p>
          <a:p>
            <a:pPr eaLnBrk="1" hangingPunct="1">
              <a:buNone/>
            </a:pP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Per eventi registrati con </a:t>
            </a:r>
            <a:r>
              <a:rPr lang="it-IT" sz="1200" b="1" dirty="0">
                <a:solidFill>
                  <a:srgbClr val="2F2B20"/>
                </a:solidFill>
                <a:latin typeface="Arial" pitchFamily="34" charset="0"/>
              </a:rPr>
              <a:t>M&gt;2,5 provvede all</a:t>
            </a:r>
            <a:r>
              <a:rPr lang="it-IT" altLang="en-GB" sz="1200" b="1" dirty="0">
                <a:solidFill>
                  <a:srgbClr val="2F2B20"/>
                </a:solidFill>
                <a:latin typeface="Arial" pitchFamily="34" charset="0"/>
              </a:rPr>
              <a:t>’</a:t>
            </a:r>
            <a:r>
              <a:rPr lang="it-IT" sz="1200" b="1" dirty="0">
                <a:solidFill>
                  <a:srgbClr val="2F2B20"/>
                </a:solidFill>
                <a:latin typeface="Arial" pitchFamily="34" charset="0"/>
              </a:rPr>
              <a:t>invio di notifiche automatiche tramite fax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, </a:t>
            </a:r>
            <a:r>
              <a:rPr lang="it-IT" sz="800" dirty="0" err="1">
                <a:solidFill>
                  <a:srgbClr val="2F2B20"/>
                </a:solidFill>
                <a:latin typeface="Arial" pitchFamily="34" charset="0"/>
              </a:rPr>
              <a:t>e.mail</a:t>
            </a:r>
            <a:r>
              <a:rPr lang="it-IT" sz="800" dirty="0">
                <a:solidFill>
                  <a:srgbClr val="2F2B20"/>
                </a:solidFill>
                <a:latin typeface="Arial" pitchFamily="34" charset="0"/>
              </a:rPr>
              <a:t> ed sms (all.3) alle liste approvate dalla Protezione civile della regione (all.4).</a:t>
            </a:r>
          </a:p>
          <a:p>
            <a:pPr eaLnBrk="1" hangingPunct="1"/>
            <a:endParaRPr lang="it-IT" sz="800" dirty="0">
              <a:solidFill>
                <a:srgbClr val="2F2B20"/>
              </a:solidFill>
              <a:latin typeface="Arial" pitchFamily="34" charset="0"/>
            </a:endParaRPr>
          </a:p>
        </p:txBody>
      </p:sp>
      <p:sp>
        <p:nvSpPr>
          <p:cNvPr id="26631" name="Rettangolo 131"/>
          <p:cNvSpPr>
            <a:spLocks noChangeArrowheads="1"/>
          </p:cNvSpPr>
          <p:nvPr/>
        </p:nvSpPr>
        <p:spPr bwMode="auto">
          <a:xfrm>
            <a:off x="3002507" y="4555042"/>
            <a:ext cx="2775993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1100" b="1" dirty="0">
                <a:latin typeface="Century Gothic" pitchFamily="34" charset="0"/>
              </a:rPr>
              <a:t>Fornisce informazioni sull</a:t>
            </a:r>
            <a:r>
              <a:rPr lang="it-IT" altLang="en-GB" sz="1100" b="1" dirty="0">
                <a:latin typeface="Century Gothic" pitchFamily="34" charset="0"/>
              </a:rPr>
              <a:t>’</a:t>
            </a:r>
            <a:r>
              <a:rPr lang="it-IT" sz="1100" b="1" dirty="0">
                <a:latin typeface="Century Gothic" pitchFamily="34" charset="0"/>
              </a:rPr>
              <a:t>evento sismico registrato alle richieste che pervengono al n. verde 800500300.</a:t>
            </a:r>
          </a:p>
          <a:p>
            <a:pPr algn="just">
              <a:buNone/>
            </a:pPr>
            <a:endParaRPr lang="it-IT" sz="1100" b="1" dirty="0">
              <a:latin typeface="Century Gothic" pitchFamily="34" charset="0"/>
            </a:endParaRPr>
          </a:p>
          <a:p>
            <a:pPr algn="just">
              <a:buNone/>
            </a:pPr>
            <a:r>
              <a:rPr lang="it-IT" sz="1100" b="1" dirty="0">
                <a:latin typeface="Century Gothic" pitchFamily="34" charset="0"/>
              </a:rPr>
              <a:t>Fornisce informazioni sull</a:t>
            </a:r>
            <a:r>
              <a:rPr lang="it-IT" altLang="en-GB" sz="1100" b="1" dirty="0">
                <a:latin typeface="Century Gothic" pitchFamily="34" charset="0"/>
              </a:rPr>
              <a:t>’</a:t>
            </a:r>
            <a:r>
              <a:rPr lang="it-IT" sz="1100" b="1" dirty="0">
                <a:latin typeface="Century Gothic" pitchFamily="34" charset="0"/>
              </a:rPr>
              <a:t>evento registrato ai Gruppi comunali di protezione civile tramite rete radio.</a:t>
            </a:r>
          </a:p>
          <a:p>
            <a:pPr algn="just">
              <a:buNone/>
            </a:pPr>
            <a:endParaRPr lang="it-IT" sz="1100" b="1" dirty="0">
              <a:latin typeface="Century Gothic" pitchFamily="34" charset="0"/>
            </a:endParaRPr>
          </a:p>
          <a:p>
            <a:pPr algn="just">
              <a:buNone/>
            </a:pPr>
            <a:r>
              <a:rPr lang="it-IT" sz="1100" b="1" dirty="0">
                <a:latin typeface="Century Gothic" pitchFamily="34" charset="0"/>
              </a:rPr>
              <a:t>Predispone ed inoltra comunicato per gli organi di informazione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925763" y="3789046"/>
            <a:ext cx="2852737" cy="807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>
                <a:latin typeface="+mn-lt"/>
                <a:ea typeface="+mn-ea"/>
                <a:cs typeface="Arial" charset="0"/>
              </a:rPr>
              <a:t>PCR - 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b="1" dirty="0">
                <a:latin typeface="+mn-lt"/>
                <a:ea typeface="+mn-ea"/>
                <a:cs typeface="Arial" charset="0"/>
              </a:rPr>
              <a:t>Sala Operativa Regionale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050" b="1" dirty="0">
                <a:latin typeface="+mn-lt"/>
                <a:ea typeface="+mn-ea"/>
                <a:cs typeface="Arial" charset="0"/>
              </a:rPr>
              <a:t>PROTEZIONE CIVILE DELLA REGIONE</a:t>
            </a:r>
          </a:p>
        </p:txBody>
      </p:sp>
      <p:graphicFrame>
        <p:nvGraphicFramePr>
          <p:cNvPr id="26633" name="Object 11"/>
          <p:cNvGraphicFramePr>
            <a:graphicFrameLocks noChangeAspect="1"/>
          </p:cNvGraphicFramePr>
          <p:nvPr/>
        </p:nvGraphicFramePr>
        <p:xfrm>
          <a:off x="1403350" y="546100"/>
          <a:ext cx="682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770" name="Document" r:id="rId3" imgW="2234184" imgH="1639824" progId="Word.Document.8">
                  <p:embed/>
                </p:oleObj>
              </mc:Choice>
              <mc:Fallback>
                <p:oleObj name="Document" r:id="rId3" imgW="2234184" imgH="1639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46100"/>
                        <a:ext cx="6826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4" name="Picture 12" descr="Logo Protezione Civile FVG 3c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125471"/>
            <a:ext cx="663575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Freeform 104"/>
          <p:cNvSpPr>
            <a:spLocks/>
          </p:cNvSpPr>
          <p:nvPr/>
        </p:nvSpPr>
        <p:spPr bwMode="auto">
          <a:xfrm>
            <a:off x="5926138" y="788988"/>
            <a:ext cx="2484437" cy="1822450"/>
          </a:xfrm>
          <a:custGeom>
            <a:avLst/>
            <a:gdLst>
              <a:gd name="T0" fmla="*/ 291216 w 273"/>
              <a:gd name="T1" fmla="*/ 0 h 332"/>
              <a:gd name="T2" fmla="*/ 2193221 w 273"/>
              <a:gd name="T3" fmla="*/ 0 h 332"/>
              <a:gd name="T4" fmla="*/ 2484437 w 273"/>
              <a:gd name="T5" fmla="*/ 247019 h 332"/>
              <a:gd name="T6" fmla="*/ 2484437 w 273"/>
              <a:gd name="T7" fmla="*/ 1575431 h 332"/>
              <a:gd name="T8" fmla="*/ 2193221 w 273"/>
              <a:gd name="T9" fmla="*/ 1822450 h 332"/>
              <a:gd name="T10" fmla="*/ 291216 w 273"/>
              <a:gd name="T11" fmla="*/ 1822450 h 332"/>
              <a:gd name="T12" fmla="*/ 0 w 273"/>
              <a:gd name="T13" fmla="*/ 1575431 h 332"/>
              <a:gd name="T14" fmla="*/ 0 w 273"/>
              <a:gd name="T15" fmla="*/ 247019 h 332"/>
              <a:gd name="T16" fmla="*/ 29121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7" name="Freeform 104"/>
          <p:cNvSpPr>
            <a:spLocks/>
          </p:cNvSpPr>
          <p:nvPr/>
        </p:nvSpPr>
        <p:spPr bwMode="auto">
          <a:xfrm>
            <a:off x="5926138" y="2867025"/>
            <a:ext cx="2411412" cy="1930400"/>
          </a:xfrm>
          <a:custGeom>
            <a:avLst/>
            <a:gdLst>
              <a:gd name="T0" fmla="*/ 282656 w 273"/>
              <a:gd name="T1" fmla="*/ 0 h 332"/>
              <a:gd name="T2" fmla="*/ 2128756 w 273"/>
              <a:gd name="T3" fmla="*/ 0 h 332"/>
              <a:gd name="T4" fmla="*/ 2411412 w 273"/>
              <a:gd name="T5" fmla="*/ 261651 h 332"/>
              <a:gd name="T6" fmla="*/ 2411412 w 273"/>
              <a:gd name="T7" fmla="*/ 1668749 h 332"/>
              <a:gd name="T8" fmla="*/ 2128756 w 273"/>
              <a:gd name="T9" fmla="*/ 1930400 h 332"/>
              <a:gd name="T10" fmla="*/ 282656 w 273"/>
              <a:gd name="T11" fmla="*/ 1930400 h 332"/>
              <a:gd name="T12" fmla="*/ 0 w 273"/>
              <a:gd name="T13" fmla="*/ 1668749 h 332"/>
              <a:gd name="T14" fmla="*/ 0 w 273"/>
              <a:gd name="T15" fmla="*/ 261651 h 332"/>
              <a:gd name="T16" fmla="*/ 28265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8" name="Freeform 104"/>
          <p:cNvSpPr>
            <a:spLocks/>
          </p:cNvSpPr>
          <p:nvPr/>
        </p:nvSpPr>
        <p:spPr bwMode="auto">
          <a:xfrm>
            <a:off x="5999163" y="4894263"/>
            <a:ext cx="2411412" cy="1614487"/>
          </a:xfrm>
          <a:custGeom>
            <a:avLst/>
            <a:gdLst>
              <a:gd name="T0" fmla="*/ 282656 w 273"/>
              <a:gd name="T1" fmla="*/ 0 h 332"/>
              <a:gd name="T2" fmla="*/ 2128756 w 273"/>
              <a:gd name="T3" fmla="*/ 0 h 332"/>
              <a:gd name="T4" fmla="*/ 2411412 w 273"/>
              <a:gd name="T5" fmla="*/ 218831 h 332"/>
              <a:gd name="T6" fmla="*/ 2411412 w 273"/>
              <a:gd name="T7" fmla="*/ 1395656 h 332"/>
              <a:gd name="T8" fmla="*/ 2128756 w 273"/>
              <a:gd name="T9" fmla="*/ 1614487 h 332"/>
              <a:gd name="T10" fmla="*/ 282656 w 273"/>
              <a:gd name="T11" fmla="*/ 1614487 h 332"/>
              <a:gd name="T12" fmla="*/ 0 w 273"/>
              <a:gd name="T13" fmla="*/ 1395656 h 332"/>
              <a:gd name="T14" fmla="*/ 0 w 273"/>
              <a:gd name="T15" fmla="*/ 218831 h 332"/>
              <a:gd name="T16" fmla="*/ 28265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6430963" y="5140325"/>
            <a:ext cx="173355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Mayor</a:t>
            </a:r>
            <a:endParaRPr lang="it-IT" b="1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6408738" y="2949575"/>
            <a:ext cx="1751012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200" b="1" dirty="0" err="1">
                <a:solidFill>
                  <a:schemeClr val="tx2"/>
                </a:solidFill>
                <a:latin typeface="+mn-lt"/>
                <a:cs typeface="Arial" charset="0"/>
              </a:rPr>
              <a:t>Civil</a:t>
            </a:r>
            <a:r>
              <a:rPr lang="it-IT" sz="1200" b="1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lang="it-IT" sz="1200" b="1" dirty="0" err="1">
                <a:solidFill>
                  <a:schemeClr val="tx2"/>
                </a:solidFill>
                <a:latin typeface="+mn-lt"/>
                <a:cs typeface="Arial" charset="0"/>
              </a:rPr>
              <a:t>protection</a:t>
            </a:r>
            <a:endParaRPr lang="it-IT" sz="1200" b="1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200" b="1" dirty="0" err="1">
                <a:solidFill>
                  <a:schemeClr val="tx2"/>
                </a:solidFill>
                <a:latin typeface="+mn-lt"/>
                <a:cs typeface="Arial" charset="0"/>
              </a:rPr>
              <a:t>Municipal</a:t>
            </a:r>
            <a:r>
              <a:rPr lang="it-IT" sz="1200" b="1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lang="it-IT" sz="1200" b="1" dirty="0" err="1">
                <a:solidFill>
                  <a:schemeClr val="tx2"/>
                </a:solidFill>
                <a:latin typeface="+mn-lt"/>
                <a:cs typeface="Arial" charset="0"/>
              </a:rPr>
              <a:t>group</a:t>
            </a:r>
            <a:endParaRPr lang="it-IT" sz="1200" b="1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6430963" y="892175"/>
            <a:ext cx="1539875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Citizens</a:t>
            </a:r>
            <a:endParaRPr lang="it-IT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146" name="Freccia a destra con strisce 145"/>
          <p:cNvSpPr/>
          <p:nvPr/>
        </p:nvSpPr>
        <p:spPr bwMode="auto">
          <a:xfrm>
            <a:off x="3175000" y="3489325"/>
            <a:ext cx="425450" cy="309563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26642" name="Rettangolo 29"/>
          <p:cNvSpPr>
            <a:spLocks noChangeArrowheads="1"/>
          </p:cNvSpPr>
          <p:nvPr/>
        </p:nvSpPr>
        <p:spPr bwMode="auto">
          <a:xfrm>
            <a:off x="6065838" y="3411538"/>
            <a:ext cx="2344737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it-IT" sz="1200" b="1" dirty="0">
                <a:solidFill>
                  <a:srgbClr val="FFFFFF"/>
                </a:solidFill>
              </a:rPr>
              <a:t>Accensione delle radio per comunicazioni con SOR.</a:t>
            </a:r>
          </a:p>
          <a:p>
            <a:pPr>
              <a:buNone/>
            </a:pPr>
            <a:r>
              <a:rPr lang="it-IT" sz="900" dirty="0">
                <a:solidFill>
                  <a:srgbClr val="FFFFFF"/>
                </a:solidFill>
              </a:rPr>
              <a:t>I volontari incaricati provvedono alla compilazione e all</a:t>
            </a:r>
            <a:r>
              <a:rPr lang="it-IT" altLang="en-GB" sz="900" dirty="0">
                <a:solidFill>
                  <a:srgbClr val="FFFFFF"/>
                </a:solidFill>
              </a:rPr>
              <a:t>’</a:t>
            </a:r>
            <a:r>
              <a:rPr lang="it-IT" sz="900" dirty="0">
                <a:solidFill>
                  <a:srgbClr val="FFFFFF"/>
                </a:solidFill>
              </a:rPr>
              <a:t>invio alla SOR del questionario di risentimento sismico per le rispettive aree a diversa caratterizzazione geologica individuate nel territorio comunale di appartenenza (all.9).</a:t>
            </a:r>
          </a:p>
        </p:txBody>
      </p:sp>
      <p:sp>
        <p:nvSpPr>
          <p:cNvPr id="13313" name="Esplosione 1 2"/>
          <p:cNvSpPr>
            <a:spLocks noChangeArrowheads="1"/>
          </p:cNvSpPr>
          <p:nvPr/>
        </p:nvSpPr>
        <p:spPr bwMode="auto">
          <a:xfrm>
            <a:off x="1985963" y="-242888"/>
            <a:ext cx="4079875" cy="2755901"/>
          </a:xfrm>
          <a:prstGeom prst="irregularSeal1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defRPr/>
            </a:pPr>
            <a:endParaRPr lang="en-GB" sz="1400" b="1">
              <a:ln>
                <a:solidFill>
                  <a:srgbClr val="FF6600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3592513" y="719138"/>
            <a:ext cx="1733550" cy="706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ALFA</a:t>
            </a:r>
          </a:p>
        </p:txBody>
      </p:sp>
      <p:sp>
        <p:nvSpPr>
          <p:cNvPr id="26644" name="Freccia bidirezionale orizzontale 33"/>
          <p:cNvSpPr>
            <a:spLocks noChangeArrowheads="1"/>
          </p:cNvSpPr>
          <p:nvPr/>
        </p:nvSpPr>
        <p:spPr bwMode="auto">
          <a:xfrm rot="-2684966">
            <a:off x="5038725" y="2616200"/>
            <a:ext cx="1325563" cy="341313"/>
          </a:xfrm>
          <a:prstGeom prst="leftRightArrow">
            <a:avLst>
              <a:gd name="adj1" fmla="val 50000"/>
              <a:gd name="adj2" fmla="val 50057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6645" name="Freccia bidirezionale orizzontale 34"/>
          <p:cNvSpPr>
            <a:spLocks noChangeArrowheads="1"/>
          </p:cNvSpPr>
          <p:nvPr/>
        </p:nvSpPr>
        <p:spPr bwMode="auto">
          <a:xfrm>
            <a:off x="5326063" y="3362325"/>
            <a:ext cx="739775" cy="341313"/>
          </a:xfrm>
          <a:prstGeom prst="leftRightArrow">
            <a:avLst>
              <a:gd name="adj1" fmla="val 50000"/>
              <a:gd name="adj2" fmla="val 49941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6646" name="Freccia bidirezionale orizzontale 35"/>
          <p:cNvSpPr>
            <a:spLocks noChangeArrowheads="1"/>
          </p:cNvSpPr>
          <p:nvPr/>
        </p:nvSpPr>
        <p:spPr bwMode="auto">
          <a:xfrm rot="5400000">
            <a:off x="7779148" y="2468004"/>
            <a:ext cx="553242" cy="341312"/>
          </a:xfrm>
          <a:prstGeom prst="leftRightArrow">
            <a:avLst>
              <a:gd name="adj1" fmla="val 50000"/>
              <a:gd name="adj2" fmla="val 50039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6647" name="Freccia bidirezionale orizzontale 36"/>
          <p:cNvSpPr>
            <a:spLocks noChangeArrowheads="1"/>
          </p:cNvSpPr>
          <p:nvPr/>
        </p:nvSpPr>
        <p:spPr bwMode="auto">
          <a:xfrm rot="5400000">
            <a:off x="7727157" y="4791869"/>
            <a:ext cx="655637" cy="339725"/>
          </a:xfrm>
          <a:prstGeom prst="leftRightArrow">
            <a:avLst>
              <a:gd name="adj1" fmla="val 50000"/>
              <a:gd name="adj2" fmla="val 50052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11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/>
          <p:cNvSpPr>
            <a:spLocks/>
          </p:cNvSpPr>
          <p:nvPr/>
        </p:nvSpPr>
        <p:spPr bwMode="auto">
          <a:xfrm>
            <a:off x="3492500" y="188586"/>
            <a:ext cx="3095625" cy="5185102"/>
          </a:xfrm>
          <a:custGeom>
            <a:avLst/>
            <a:gdLst>
              <a:gd name="T0" fmla="*/ 647169 w 287"/>
              <a:gd name="T1" fmla="*/ 0 h 446"/>
              <a:gd name="T2" fmla="*/ 2448456 w 287"/>
              <a:gd name="T3" fmla="*/ 0 h 446"/>
              <a:gd name="T4" fmla="*/ 3095625 w 287"/>
              <a:gd name="T5" fmla="*/ 702771 h 446"/>
              <a:gd name="T6" fmla="*/ 3095625 w 287"/>
              <a:gd name="T7" fmla="*/ 4194667 h 446"/>
              <a:gd name="T8" fmla="*/ 2448456 w 287"/>
              <a:gd name="T9" fmla="*/ 4897438 h 446"/>
              <a:gd name="T10" fmla="*/ 647169 w 287"/>
              <a:gd name="T11" fmla="*/ 4897438 h 446"/>
              <a:gd name="T12" fmla="*/ 0 w 287"/>
              <a:gd name="T13" fmla="*/ 4194667 h 446"/>
              <a:gd name="T14" fmla="*/ 0 w 287"/>
              <a:gd name="T15" fmla="*/ 702771 h 446"/>
              <a:gd name="T16" fmla="*/ 647169 w 287"/>
              <a:gd name="T17" fmla="*/ 0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7" h="446">
                <a:moveTo>
                  <a:pt x="60" y="0"/>
                </a:moveTo>
                <a:lnTo>
                  <a:pt x="227" y="0"/>
                </a:lnTo>
                <a:cubicBezTo>
                  <a:pt x="260" y="0"/>
                  <a:pt x="287" y="29"/>
                  <a:pt x="287" y="64"/>
                </a:cubicBezTo>
                <a:lnTo>
                  <a:pt x="287" y="382"/>
                </a:lnTo>
                <a:cubicBezTo>
                  <a:pt x="287" y="417"/>
                  <a:pt x="260" y="446"/>
                  <a:pt x="227" y="446"/>
                </a:cubicBezTo>
                <a:lnTo>
                  <a:pt x="60" y="446"/>
                </a:lnTo>
                <a:cubicBezTo>
                  <a:pt x="27" y="446"/>
                  <a:pt x="0" y="417"/>
                  <a:pt x="0" y="382"/>
                </a:cubicBezTo>
                <a:lnTo>
                  <a:pt x="0" y="64"/>
                </a:lnTo>
                <a:cubicBezTo>
                  <a:pt x="0" y="29"/>
                  <a:pt x="27" y="0"/>
                  <a:pt x="60" y="0"/>
                </a:cubicBezTo>
                <a:close/>
              </a:path>
            </a:pathLst>
          </a:custGeom>
          <a:solidFill>
            <a:srgbClr val="FB4F2D">
              <a:alpha val="9294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44450" y="1441450"/>
            <a:ext cx="3375025" cy="3924474"/>
          </a:xfrm>
          <a:custGeom>
            <a:avLst/>
            <a:gdLst>
              <a:gd name="T0" fmla="*/ 250846 w 148"/>
              <a:gd name="T1" fmla="*/ 0 h 166"/>
              <a:gd name="T2" fmla="*/ 3124179 w 148"/>
              <a:gd name="T3" fmla="*/ 0 h 166"/>
              <a:gd name="T4" fmla="*/ 3375025 w 148"/>
              <a:gd name="T5" fmla="*/ 268880 h 166"/>
              <a:gd name="T6" fmla="*/ 3375025 w 148"/>
              <a:gd name="T7" fmla="*/ 3450633 h 166"/>
              <a:gd name="T8" fmla="*/ 3124179 w 148"/>
              <a:gd name="T9" fmla="*/ 3719513 h 166"/>
              <a:gd name="T10" fmla="*/ 250846 w 148"/>
              <a:gd name="T11" fmla="*/ 3719513 h 166"/>
              <a:gd name="T12" fmla="*/ 0 w 148"/>
              <a:gd name="T13" fmla="*/ 3450633 h 166"/>
              <a:gd name="T14" fmla="*/ 0 w 148"/>
              <a:gd name="T15" fmla="*/ 268880 h 166"/>
              <a:gd name="T16" fmla="*/ 250846 w 148"/>
              <a:gd name="T17" fmla="*/ 0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8" h="166">
                <a:moveTo>
                  <a:pt x="11" y="0"/>
                </a:moveTo>
                <a:lnTo>
                  <a:pt x="137" y="0"/>
                </a:lnTo>
                <a:cubicBezTo>
                  <a:pt x="143" y="0"/>
                  <a:pt x="148" y="6"/>
                  <a:pt x="148" y="12"/>
                </a:cubicBezTo>
                <a:lnTo>
                  <a:pt x="148" y="154"/>
                </a:lnTo>
                <a:cubicBezTo>
                  <a:pt x="148" y="161"/>
                  <a:pt x="143" y="166"/>
                  <a:pt x="137" y="166"/>
                </a:cubicBezTo>
                <a:lnTo>
                  <a:pt x="11" y="166"/>
                </a:lnTo>
                <a:cubicBezTo>
                  <a:pt x="5" y="166"/>
                  <a:pt x="0" y="161"/>
                  <a:pt x="0" y="154"/>
                </a:cubicBezTo>
                <a:lnTo>
                  <a:pt x="0" y="12"/>
                </a:lnTo>
                <a:cubicBezTo>
                  <a:pt x="0" y="6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107950" y="2038350"/>
            <a:ext cx="33115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it-IT" sz="1400" b="1" dirty="0">
                <a:solidFill>
                  <a:srgbClr val="00B0F0"/>
                </a:solidFill>
                <a:latin typeface="Century Gothic" pitchFamily="34" charset="0"/>
              </a:rPr>
              <a:t>CRS - </a:t>
            </a:r>
            <a:r>
              <a:rPr lang="it-IT" sz="1400" b="1" dirty="0" smtClean="0">
                <a:solidFill>
                  <a:srgbClr val="00B0F0"/>
                </a:solidFill>
                <a:latin typeface="Century Gothic" pitchFamily="34" charset="0"/>
              </a:rPr>
              <a:t>OGS</a:t>
            </a:r>
            <a:endParaRPr lang="it-IT" sz="14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31" name="CasellaDiTesto 130"/>
          <p:cNvSpPr txBox="1"/>
          <p:nvPr/>
        </p:nvSpPr>
        <p:spPr>
          <a:xfrm>
            <a:off x="179388" y="2259134"/>
            <a:ext cx="3076575" cy="333014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None/>
            </a:pPr>
            <a:r>
              <a:rPr lang="it-IT" sz="8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Procedure come da EVENTO SISMICO STRUMENTALE (M&lt;2,0) E LEGGERO (2,0 ≤M&lt;3,0)</a:t>
            </a:r>
          </a:p>
          <a:p>
            <a:pPr algn="ctr" eaLnBrk="1" hangingPunct="1">
              <a:buNone/>
            </a:pPr>
            <a:r>
              <a:rPr lang="it-IT" sz="16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+</a:t>
            </a:r>
            <a:endParaRPr lang="it-IT" sz="1000" b="1" dirty="0">
              <a:solidFill>
                <a:schemeClr val="bg2"/>
              </a:solidFill>
              <a:latin typeface="Century Gothic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it-IT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Le comunicazioni di cui alle </a:t>
            </a:r>
            <a:r>
              <a:rPr lang="it-IT" sz="800" dirty="0" err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lett</a:t>
            </a:r>
            <a:r>
              <a:rPr lang="it-IT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. B, C  comprendono una </a:t>
            </a:r>
            <a:r>
              <a:rPr lang="it-IT" sz="12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valutazione preliminare della procedura da attivare nei singoli comuni (Alpha, Bravo, Charlie) sulla base di una prima stima automatica di risentimento   </a:t>
            </a:r>
            <a:r>
              <a:rPr lang="it-IT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(all.5). </a:t>
            </a:r>
          </a:p>
          <a:p>
            <a:pPr eaLnBrk="1" hangingPunct="1">
              <a:buNone/>
            </a:pPr>
            <a:endParaRPr lang="it-IT" sz="8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it-IT" sz="8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Mette in servizio unità di personale tecnico presso sede CRS, entro 2 ore dall</a:t>
            </a:r>
            <a:r>
              <a:rPr lang="it-IT" altLang="en-GB" sz="8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’</a:t>
            </a:r>
            <a:r>
              <a:rPr lang="it-IT" sz="8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evento, in grado di fornire supporto informativo alla PCR</a:t>
            </a:r>
            <a:r>
              <a:rPr lang="it-IT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eaLnBrk="1" hangingPunct="1">
              <a:buNone/>
            </a:pPr>
            <a:endParaRPr lang="it-IT" sz="800" dirty="0">
              <a:solidFill>
                <a:schemeClr val="bg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it-IT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Il personale tecnico intervenuto provvede ad eventuali </a:t>
            </a:r>
            <a:r>
              <a:rPr lang="it-IT" sz="8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affinamenti dei parametri del terremoto </a:t>
            </a:r>
            <a:r>
              <a:rPr lang="it-IT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rispetto a quelli indicati con la prima notifica automatica ed inoltra l</a:t>
            </a:r>
            <a:r>
              <a:rPr lang="it-IT" altLang="en-GB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’</a:t>
            </a:r>
            <a:r>
              <a:rPr lang="it-IT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aggiornamento via fax, </a:t>
            </a:r>
            <a:r>
              <a:rPr lang="it-IT" sz="800" dirty="0" err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e.mail</a:t>
            </a:r>
            <a:r>
              <a:rPr lang="it-IT" sz="8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ed sms con le stesse modalità di cui ai punti B, C</a:t>
            </a:r>
          </a:p>
          <a:p>
            <a:pPr eaLnBrk="1" hangingPunct="1">
              <a:buNone/>
            </a:pPr>
            <a:endParaRPr lang="it-IT" sz="800" dirty="0">
              <a:solidFill>
                <a:schemeClr val="bg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it-IT" sz="800" dirty="0">
              <a:solidFill>
                <a:schemeClr val="bg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7654" name="Rettangolo 131"/>
          <p:cNvSpPr>
            <a:spLocks noChangeArrowheads="1"/>
          </p:cNvSpPr>
          <p:nvPr/>
        </p:nvSpPr>
        <p:spPr bwMode="auto">
          <a:xfrm>
            <a:off x="3635375" y="1628770"/>
            <a:ext cx="2881313" cy="36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it-IT" sz="800" b="1" dirty="0">
                <a:latin typeface="Century Gothic" pitchFamily="34" charset="0"/>
              </a:rPr>
              <a:t>Procedure come da EVENTO SISMICO STRUMENTALE (M&lt;2,0) E LEGGERO (2,0 ≤M&lt;3,0)</a:t>
            </a:r>
          </a:p>
          <a:p>
            <a:pPr algn="ctr">
              <a:buNone/>
            </a:pPr>
            <a:r>
              <a:rPr lang="it-IT" sz="1200" b="1" dirty="0">
                <a:latin typeface="Century Gothic" pitchFamily="34" charset="0"/>
              </a:rPr>
              <a:t>+</a:t>
            </a:r>
            <a:endParaRPr lang="it-IT" sz="600" b="1" dirty="0">
              <a:latin typeface="Century Gothic" pitchFamily="34" charset="0"/>
            </a:endParaRPr>
          </a:p>
          <a:p>
            <a:pPr>
              <a:buNone/>
            </a:pPr>
            <a:r>
              <a:rPr lang="it-IT" sz="1200" b="1" dirty="0">
                <a:latin typeface="Century Gothic" pitchFamily="34" charset="0"/>
              </a:rPr>
              <a:t>Verifica il corretto invio automatico dei messaggi </a:t>
            </a:r>
            <a:r>
              <a:rPr lang="it-IT" sz="900" dirty="0" err="1">
                <a:latin typeface="Century Gothic" pitchFamily="34" charset="0"/>
              </a:rPr>
              <a:t>e.mail</a:t>
            </a:r>
            <a:r>
              <a:rPr lang="it-IT" sz="900" dirty="0">
                <a:latin typeface="Century Gothic" pitchFamily="34" charset="0"/>
              </a:rPr>
              <a:t> e tramite PEC di notifica dell</a:t>
            </a:r>
            <a:r>
              <a:rPr lang="it-IT" altLang="en-GB" sz="900" dirty="0">
                <a:latin typeface="Century Gothic" pitchFamily="34" charset="0"/>
              </a:rPr>
              <a:t>’</a:t>
            </a:r>
            <a:r>
              <a:rPr lang="it-IT" sz="900" dirty="0">
                <a:latin typeface="Century Gothic" pitchFamily="34" charset="0"/>
              </a:rPr>
              <a:t>evento sismico (all.7) ai comuni rientranti nelle procedure Alfa, Bravo, Charlie (cioè a partire dalla presunta area di percezione).</a:t>
            </a:r>
          </a:p>
          <a:p>
            <a:pPr>
              <a:buNone/>
            </a:pPr>
            <a:r>
              <a:rPr lang="it-IT" sz="900" dirty="0" smtClean="0">
                <a:latin typeface="Century Gothic" pitchFamily="34" charset="0"/>
              </a:rPr>
              <a:t>L</a:t>
            </a:r>
            <a:r>
              <a:rPr lang="it-IT" altLang="en-GB" sz="900" dirty="0" smtClean="0">
                <a:latin typeface="Century Gothic" pitchFamily="34" charset="0"/>
              </a:rPr>
              <a:t>’</a:t>
            </a:r>
            <a:r>
              <a:rPr lang="it-IT" sz="900" dirty="0" smtClean="0">
                <a:latin typeface="Century Gothic" pitchFamily="34" charset="0"/>
              </a:rPr>
              <a:t>inserimento </a:t>
            </a:r>
            <a:r>
              <a:rPr lang="it-IT" sz="900" dirty="0">
                <a:latin typeface="Century Gothic" pitchFamily="34" charset="0"/>
              </a:rPr>
              <a:t>dell</a:t>
            </a:r>
            <a:r>
              <a:rPr lang="it-IT" altLang="en-GB" sz="900" dirty="0">
                <a:latin typeface="Century Gothic" pitchFamily="34" charset="0"/>
              </a:rPr>
              <a:t>’</a:t>
            </a:r>
            <a:r>
              <a:rPr lang="it-IT" sz="900" dirty="0">
                <a:latin typeface="Century Gothic" pitchFamily="34" charset="0"/>
              </a:rPr>
              <a:t>evento sul sistema SEME della SOR determina un aggiornamento automatico dello stato di allerta sul sito internet.</a:t>
            </a:r>
          </a:p>
          <a:p>
            <a:pPr>
              <a:buNone/>
            </a:pPr>
            <a:r>
              <a:rPr lang="it-IT" sz="1200" b="1" dirty="0" smtClean="0">
                <a:latin typeface="Century Gothic" pitchFamily="34" charset="0"/>
              </a:rPr>
              <a:t>Raccoglie</a:t>
            </a:r>
            <a:r>
              <a:rPr lang="it-IT" sz="1200" b="1" dirty="0">
                <a:latin typeface="Century Gothic" pitchFamily="34" charset="0"/>
              </a:rPr>
              <a:t>, </a:t>
            </a:r>
            <a:r>
              <a:rPr lang="it-IT" sz="800" b="1" dirty="0">
                <a:latin typeface="Century Gothic" pitchFamily="34" charset="0"/>
              </a:rPr>
              <a:t>in coordinamento con la sala operativa dei VVF</a:t>
            </a:r>
            <a:r>
              <a:rPr lang="it-IT" sz="1200" b="1" dirty="0">
                <a:latin typeface="Century Gothic" pitchFamily="34" charset="0"/>
              </a:rPr>
              <a:t>, le segnalazioni di danno e le richieste di sopralluogo dei Comuni per le verifiche tecniche</a:t>
            </a:r>
            <a:r>
              <a:rPr lang="it-IT" sz="1200" dirty="0">
                <a:latin typeface="Century Gothic" pitchFamily="34" charset="0"/>
              </a:rPr>
              <a:t>.</a:t>
            </a:r>
          </a:p>
          <a:p>
            <a:pPr>
              <a:buNone/>
            </a:pPr>
            <a:r>
              <a:rPr lang="it-IT" sz="900" dirty="0" smtClean="0">
                <a:latin typeface="Century Gothic" pitchFamily="34" charset="0"/>
              </a:rPr>
              <a:t>Interviene </a:t>
            </a:r>
            <a:r>
              <a:rPr lang="it-IT" sz="900" dirty="0">
                <a:latin typeface="Century Gothic" pitchFamily="34" charset="0"/>
              </a:rPr>
              <a:t>con proprio personale tecnico a supporto degli enti locali valutando, secondo priorità, le richieste pervenute per  verifiche tecniche agli edifici e infrastrutture  strategiche e sensibili (es. scuole).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3492500" y="820857"/>
            <a:ext cx="3080544" cy="807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>
                <a:latin typeface="Century Gothic" pitchFamily="34" charset="0"/>
                <a:cs typeface="Arial" charset="0"/>
              </a:rPr>
              <a:t>PCR - 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b="1" dirty="0">
                <a:latin typeface="Century Gothic" pitchFamily="34" charset="0"/>
                <a:cs typeface="Arial" charset="0"/>
              </a:rPr>
              <a:t>Sala Operativa Regionale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050" b="1" dirty="0">
                <a:latin typeface="Century Gothic" pitchFamily="34" charset="0"/>
                <a:cs typeface="Arial" charset="0"/>
              </a:rPr>
              <a:t>PROTEZIONE CIVILE DELLA REGIONE</a:t>
            </a:r>
          </a:p>
        </p:txBody>
      </p:sp>
      <p:graphicFrame>
        <p:nvGraphicFramePr>
          <p:cNvPr id="27656" name="Object 16"/>
          <p:cNvGraphicFramePr>
            <a:graphicFrameLocks noChangeAspect="1"/>
          </p:cNvGraphicFramePr>
          <p:nvPr/>
        </p:nvGraphicFramePr>
        <p:xfrm>
          <a:off x="1476375" y="1584325"/>
          <a:ext cx="4746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95" name="Document" r:id="rId3" imgW="2234184" imgH="1639824" progId="Word.Document.8">
                  <p:embed/>
                </p:oleObj>
              </mc:Choice>
              <mc:Fallback>
                <p:oleObj name="Document" r:id="rId3" imgW="2234184" imgH="1639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84325"/>
                        <a:ext cx="4746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7" name="Picture 12" descr="Logo Protezione Civile FVG 3c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825"/>
            <a:ext cx="592138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Freeform 104"/>
          <p:cNvSpPr>
            <a:spLocks/>
          </p:cNvSpPr>
          <p:nvPr/>
        </p:nvSpPr>
        <p:spPr bwMode="auto">
          <a:xfrm>
            <a:off x="6618288" y="4330700"/>
            <a:ext cx="2482850" cy="2443163"/>
          </a:xfrm>
          <a:custGeom>
            <a:avLst/>
            <a:gdLst>
              <a:gd name="T0" fmla="*/ 291030 w 273"/>
              <a:gd name="T1" fmla="*/ 0 h 332"/>
              <a:gd name="T2" fmla="*/ 2191820 w 273"/>
              <a:gd name="T3" fmla="*/ 0 h 332"/>
              <a:gd name="T4" fmla="*/ 2482850 w 273"/>
              <a:gd name="T5" fmla="*/ 331152 h 332"/>
              <a:gd name="T6" fmla="*/ 2482850 w 273"/>
              <a:gd name="T7" fmla="*/ 2112011 h 332"/>
              <a:gd name="T8" fmla="*/ 2191820 w 273"/>
              <a:gd name="T9" fmla="*/ 2443163 h 332"/>
              <a:gd name="T10" fmla="*/ 291030 w 273"/>
              <a:gd name="T11" fmla="*/ 2443163 h 332"/>
              <a:gd name="T12" fmla="*/ 0 w 273"/>
              <a:gd name="T13" fmla="*/ 2112011 h 332"/>
              <a:gd name="T14" fmla="*/ 0 w 273"/>
              <a:gd name="T15" fmla="*/ 331152 h 332"/>
              <a:gd name="T16" fmla="*/ 291030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7" name="Freeform 104"/>
          <p:cNvSpPr>
            <a:spLocks/>
          </p:cNvSpPr>
          <p:nvPr/>
        </p:nvSpPr>
        <p:spPr bwMode="auto">
          <a:xfrm>
            <a:off x="6659563" y="2400300"/>
            <a:ext cx="2484437" cy="1716088"/>
          </a:xfrm>
          <a:custGeom>
            <a:avLst/>
            <a:gdLst>
              <a:gd name="T0" fmla="*/ 291216 w 273"/>
              <a:gd name="T1" fmla="*/ 0 h 332"/>
              <a:gd name="T2" fmla="*/ 2193221 w 273"/>
              <a:gd name="T3" fmla="*/ 0 h 332"/>
              <a:gd name="T4" fmla="*/ 2484437 w 273"/>
              <a:gd name="T5" fmla="*/ 232602 h 332"/>
              <a:gd name="T6" fmla="*/ 2484437 w 273"/>
              <a:gd name="T7" fmla="*/ 1483486 h 332"/>
              <a:gd name="T8" fmla="*/ 2193221 w 273"/>
              <a:gd name="T9" fmla="*/ 1716088 h 332"/>
              <a:gd name="T10" fmla="*/ 291216 w 273"/>
              <a:gd name="T11" fmla="*/ 1716088 h 332"/>
              <a:gd name="T12" fmla="*/ 0 w 273"/>
              <a:gd name="T13" fmla="*/ 1483486 h 332"/>
              <a:gd name="T14" fmla="*/ 0 w 273"/>
              <a:gd name="T15" fmla="*/ 232602 h 332"/>
              <a:gd name="T16" fmla="*/ 29121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8" name="Freeform 104"/>
          <p:cNvSpPr>
            <a:spLocks/>
          </p:cNvSpPr>
          <p:nvPr/>
        </p:nvSpPr>
        <p:spPr bwMode="auto">
          <a:xfrm>
            <a:off x="6732588" y="534988"/>
            <a:ext cx="2411412" cy="1612900"/>
          </a:xfrm>
          <a:custGeom>
            <a:avLst/>
            <a:gdLst>
              <a:gd name="T0" fmla="*/ 282656 w 273"/>
              <a:gd name="T1" fmla="*/ 0 h 332"/>
              <a:gd name="T2" fmla="*/ 2128756 w 273"/>
              <a:gd name="T3" fmla="*/ 0 h 332"/>
              <a:gd name="T4" fmla="*/ 2411412 w 273"/>
              <a:gd name="T5" fmla="*/ 218616 h 332"/>
              <a:gd name="T6" fmla="*/ 2411412 w 273"/>
              <a:gd name="T7" fmla="*/ 1394284 h 332"/>
              <a:gd name="T8" fmla="*/ 2128756 w 273"/>
              <a:gd name="T9" fmla="*/ 1612900 h 332"/>
              <a:gd name="T10" fmla="*/ 282656 w 273"/>
              <a:gd name="T11" fmla="*/ 1612900 h 332"/>
              <a:gd name="T12" fmla="*/ 0 w 273"/>
              <a:gd name="T13" fmla="*/ 1394284 h 332"/>
              <a:gd name="T14" fmla="*/ 0 w 273"/>
              <a:gd name="T15" fmla="*/ 218616 h 332"/>
              <a:gd name="T16" fmla="*/ 28265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7116763" y="4387850"/>
            <a:ext cx="173355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Mayor</a:t>
            </a:r>
            <a:endParaRPr lang="it-IT" b="1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7142163" y="2349500"/>
            <a:ext cx="1751012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Civil</a:t>
            </a:r>
            <a:r>
              <a:rPr lang="it-IT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protection</a:t>
            </a:r>
            <a:endParaRPr lang="it-IT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Municipal</a:t>
            </a:r>
            <a:r>
              <a:rPr lang="it-IT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group</a:t>
            </a:r>
            <a:endParaRPr lang="it-IT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7262813" y="695325"/>
            <a:ext cx="1538287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 err="1">
                <a:solidFill>
                  <a:schemeClr val="tx2"/>
                </a:solidFill>
                <a:latin typeface="+mn-lt"/>
                <a:cs typeface="Arial" charset="0"/>
              </a:rPr>
              <a:t>Citizens</a:t>
            </a:r>
            <a:endParaRPr lang="it-IT" b="1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44" name="Freccia a destra con strisce 143"/>
          <p:cNvSpPr/>
          <p:nvPr/>
        </p:nvSpPr>
        <p:spPr bwMode="auto">
          <a:xfrm rot="2381812">
            <a:off x="6323013" y="4956175"/>
            <a:ext cx="425450" cy="309563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146" name="Freccia a destra con strisce 145"/>
          <p:cNvSpPr/>
          <p:nvPr/>
        </p:nvSpPr>
        <p:spPr bwMode="auto">
          <a:xfrm>
            <a:off x="3276600" y="2298700"/>
            <a:ext cx="425450" cy="309563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27666" name="Rettangolo 29"/>
          <p:cNvSpPr>
            <a:spLocks noChangeArrowheads="1"/>
          </p:cNvSpPr>
          <p:nvPr/>
        </p:nvSpPr>
        <p:spPr bwMode="auto">
          <a:xfrm>
            <a:off x="6659563" y="2809875"/>
            <a:ext cx="2592387" cy="11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it-IT" sz="800" b="1" dirty="0">
                <a:latin typeface="Century Gothic" pitchFamily="34" charset="0"/>
              </a:rPr>
              <a:t>Procedure come da EVENTO SISMICO STRUMENTALE (M&lt;2,0) E LEGGERO (2,0 ≤M&lt;3,0) </a:t>
            </a:r>
          </a:p>
          <a:p>
            <a:pPr algn="ctr">
              <a:buNone/>
            </a:pPr>
            <a:r>
              <a:rPr lang="it-IT" sz="800" b="1" dirty="0">
                <a:latin typeface="Century Gothic" pitchFamily="34" charset="0"/>
              </a:rPr>
              <a:t> </a:t>
            </a:r>
            <a:r>
              <a:rPr lang="it-IT" sz="1000" b="1" dirty="0">
                <a:latin typeface="Century Gothic" pitchFamily="34" charset="0"/>
              </a:rPr>
              <a:t>+</a:t>
            </a:r>
          </a:p>
          <a:p>
            <a:pPr>
              <a:buNone/>
            </a:pPr>
            <a:r>
              <a:rPr lang="it-IT" sz="1200" dirty="0" smtClean="0">
                <a:latin typeface="Century Gothic" pitchFamily="34" charset="0"/>
              </a:rPr>
              <a:t>Supporto </a:t>
            </a:r>
            <a:r>
              <a:rPr lang="it-IT" sz="1200" dirty="0">
                <a:latin typeface="Century Gothic" pitchFamily="34" charset="0"/>
              </a:rPr>
              <a:t>al personale scolastico nelle scuole evacuate, fino alla ripresa o al termine delle lezioni</a:t>
            </a:r>
            <a:r>
              <a:rPr lang="it-IT" sz="800" dirty="0">
                <a:latin typeface="Century Gothic" pitchFamily="34" charset="0"/>
              </a:rPr>
              <a:t>.</a:t>
            </a:r>
          </a:p>
        </p:txBody>
      </p:sp>
      <p:sp>
        <p:nvSpPr>
          <p:cNvPr id="27667" name="Rettangolo 30"/>
          <p:cNvSpPr>
            <a:spLocks noChangeArrowheads="1"/>
          </p:cNvSpPr>
          <p:nvPr/>
        </p:nvSpPr>
        <p:spPr bwMode="auto">
          <a:xfrm>
            <a:off x="6689725" y="4711700"/>
            <a:ext cx="2411413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- </a:t>
            </a:r>
            <a:r>
              <a:rPr lang="it-IT" sz="1200" b="1" dirty="0">
                <a:latin typeface="Century Gothic" pitchFamily="34" charset="0"/>
              </a:rPr>
              <a:t>convoca l</a:t>
            </a:r>
            <a:r>
              <a:rPr lang="it-IT" altLang="en-GB" sz="1200" b="1" dirty="0">
                <a:latin typeface="Century Gothic" pitchFamily="34" charset="0"/>
              </a:rPr>
              <a:t>’</a:t>
            </a:r>
            <a:r>
              <a:rPr lang="it-IT" sz="1200" b="1" dirty="0">
                <a:latin typeface="Century Gothic" pitchFamily="34" charset="0"/>
              </a:rPr>
              <a:t>Ufficio tecnico </a:t>
            </a:r>
            <a:r>
              <a:rPr lang="it-IT" sz="800" dirty="0">
                <a:latin typeface="Century Gothic" pitchFamily="34" charset="0"/>
              </a:rPr>
              <a:t>e/o il Responsabile comunale di p.c. per coordinare le verifiche sul territorio ad iniziare dagli edifici strategici e rilevanti secondo 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ordine di priorità predefinito nel Piani comunali di emergenza, tenendo conto della presenza o meno di alunni nelle scuole.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- Se necessario, richiede il supporto tecnico specialistico attraverso la SOR per verifiche ad edifici strategici e rilevanti.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- Assume provvedimenti a salvaguardia delle persone in difficoltà. 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- Assume eventuali provvedimenti di sospensione precauzionale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attività scolastica e di altri edifici sensibili.</a:t>
            </a:r>
          </a:p>
        </p:txBody>
      </p:sp>
      <p:sp>
        <p:nvSpPr>
          <p:cNvPr id="27668" name="Rettangolo 31"/>
          <p:cNvSpPr>
            <a:spLocks noChangeArrowheads="1"/>
          </p:cNvSpPr>
          <p:nvPr/>
        </p:nvSpPr>
        <p:spPr bwMode="auto">
          <a:xfrm>
            <a:off x="6707188" y="1088701"/>
            <a:ext cx="2436812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Attuano le norme di </a:t>
            </a:r>
            <a:r>
              <a:rPr lang="it-IT" sz="1200" dirty="0">
                <a:latin typeface="Century Gothic" pitchFamily="34" charset="0"/>
              </a:rPr>
              <a:t>autoprotezione</a:t>
            </a:r>
            <a:r>
              <a:rPr lang="it-IT" sz="800" dirty="0">
                <a:latin typeface="Century Gothic" pitchFamily="34" charset="0"/>
              </a:rPr>
              <a:t> specifiche per il luogo nel quale sono presenti al momento del terremoto (</a:t>
            </a:r>
            <a:r>
              <a:rPr lang="it-IT" sz="800" dirty="0" err="1">
                <a:latin typeface="Century Gothic" pitchFamily="34" charset="0"/>
              </a:rPr>
              <a:t>all</a:t>
            </a:r>
            <a:r>
              <a:rPr lang="it-IT" sz="800" dirty="0">
                <a:latin typeface="Century Gothic" pitchFamily="34" charset="0"/>
              </a:rPr>
              <a:t>. 11).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Si informano attraverso il sito internet, i mass-media o la locale autorità di protezione civile sull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epicentro e la magnitudo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evento</a:t>
            </a:r>
            <a:r>
              <a:rPr lang="it-IT" sz="800" b="1" dirty="0">
                <a:latin typeface="Century Gothic" pitchFamily="34" charset="0"/>
              </a:rPr>
              <a:t>.</a:t>
            </a:r>
          </a:p>
        </p:txBody>
      </p:sp>
      <p:sp>
        <p:nvSpPr>
          <p:cNvPr id="27669" name="Segnaposto numero diapositiva 1"/>
          <p:cNvSpPr txBox="1">
            <a:spLocks/>
          </p:cNvSpPr>
          <p:nvPr/>
        </p:nvSpPr>
        <p:spPr bwMode="auto">
          <a:xfrm>
            <a:off x="5084763" y="7029450"/>
            <a:ext cx="982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3035802-2C87-4F0B-97AF-879C171DC743}" type="slidenum">
              <a:rPr lang="it-IT" sz="800">
                <a:latin typeface="Segoe UI" pitchFamily="34" charset="0"/>
              </a:rPr>
              <a:pPr algn="r" eaLnBrk="1" hangingPunct="1"/>
              <a:t>11</a:t>
            </a:fld>
            <a:endParaRPr lang="it-IT" sz="800">
              <a:latin typeface="Segoe UI" pitchFamily="34" charset="0"/>
            </a:endParaRPr>
          </a:p>
        </p:txBody>
      </p:sp>
      <p:sp>
        <p:nvSpPr>
          <p:cNvPr id="35" name="Freeform 104"/>
          <p:cNvSpPr>
            <a:spLocks/>
          </p:cNvSpPr>
          <p:nvPr/>
        </p:nvSpPr>
        <p:spPr bwMode="auto">
          <a:xfrm>
            <a:off x="179388" y="5430838"/>
            <a:ext cx="6122987" cy="1406690"/>
          </a:xfrm>
          <a:custGeom>
            <a:avLst/>
            <a:gdLst>
              <a:gd name="T0" fmla="*/ 717713 w 273"/>
              <a:gd name="T1" fmla="*/ 0 h 332"/>
              <a:gd name="T2" fmla="*/ 5405274 w 273"/>
              <a:gd name="T3" fmla="*/ 0 h 332"/>
              <a:gd name="T4" fmla="*/ 6122987 w 273"/>
              <a:gd name="T5" fmla="*/ 176872 h 332"/>
              <a:gd name="T6" fmla="*/ 6122987 w 273"/>
              <a:gd name="T7" fmla="*/ 1128053 h 332"/>
              <a:gd name="T8" fmla="*/ 5405274 w 273"/>
              <a:gd name="T9" fmla="*/ 1304925 h 332"/>
              <a:gd name="T10" fmla="*/ 717713 w 273"/>
              <a:gd name="T11" fmla="*/ 1304925 h 332"/>
              <a:gd name="T12" fmla="*/ 0 w 273"/>
              <a:gd name="T13" fmla="*/ 1128053 h 332"/>
              <a:gd name="T14" fmla="*/ 0 w 273"/>
              <a:gd name="T15" fmla="*/ 176872 h 332"/>
              <a:gd name="T16" fmla="*/ 717713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Rettangolo 35"/>
          <p:cNvSpPr>
            <a:spLocks noChangeArrowheads="1"/>
          </p:cNvSpPr>
          <p:nvPr/>
        </p:nvSpPr>
        <p:spPr bwMode="auto">
          <a:xfrm>
            <a:off x="1835150" y="5373688"/>
            <a:ext cx="4351338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Relevant</a:t>
            </a:r>
            <a:r>
              <a:rPr lang="it-IT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building </a:t>
            </a:r>
            <a:r>
              <a:rPr lang="it-IT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security </a:t>
            </a: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operators</a:t>
            </a:r>
            <a:endParaRPr lang="it-IT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7672" name="Rettangolo 36"/>
          <p:cNvSpPr>
            <a:spLocks noChangeArrowheads="1"/>
          </p:cNvSpPr>
          <p:nvPr/>
        </p:nvSpPr>
        <p:spPr bwMode="auto">
          <a:xfrm>
            <a:off x="250825" y="5589588"/>
            <a:ext cx="6121400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Attivano il segnale di </a:t>
            </a:r>
            <a:r>
              <a:rPr lang="it-IT" sz="1200" b="1" dirty="0">
                <a:latin typeface="Century Gothic" pitchFamily="34" charset="0"/>
              </a:rPr>
              <a:t>evacuazione</a:t>
            </a:r>
            <a:r>
              <a:rPr lang="it-IT" sz="800" dirty="0">
                <a:latin typeface="Century Gothic" pitchFamily="34" charset="0"/>
              </a:rPr>
              <a:t>  secondo la pianificazione di emergenza specifica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edificio, coordinano le operazioni e verificano 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avvenuta evacuazione. 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Assumono informazioni sull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evento chiamando i numeri indicati dal Piano di emergenza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edificio.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Eseguono una prima </a:t>
            </a:r>
            <a:r>
              <a:rPr lang="it-IT" sz="1200" b="1" dirty="0">
                <a:latin typeface="Century Gothic" pitchFamily="34" charset="0"/>
              </a:rPr>
              <a:t>valutazione di danno </a:t>
            </a:r>
            <a:r>
              <a:rPr lang="it-IT" sz="800" dirty="0">
                <a:latin typeface="Century Gothic" pitchFamily="34" charset="0"/>
              </a:rPr>
              <a:t>alle parti strutturali e non strutturali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 richiedendo 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intervento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ente proprietario per gli eventuali approfondimenti tecnici del caso.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Effettuate le opportune verifiche di fruibilità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 dispongono, se del caso, il </a:t>
            </a:r>
            <a:r>
              <a:rPr lang="it-IT" sz="1200" b="1" dirty="0">
                <a:latin typeface="Century Gothic" pitchFamily="34" charset="0"/>
              </a:rPr>
              <a:t>rientro</a:t>
            </a:r>
            <a:r>
              <a:rPr lang="it-IT" sz="800" dirty="0">
                <a:latin typeface="Century Gothic" pitchFamily="34" charset="0"/>
              </a:rPr>
              <a:t> delle persone nell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 per la ripresa delle attività.</a:t>
            </a:r>
          </a:p>
        </p:txBody>
      </p:sp>
      <p:sp>
        <p:nvSpPr>
          <p:cNvPr id="27673" name="Esplosione 1 37"/>
          <p:cNvSpPr>
            <a:spLocks noChangeArrowheads="1"/>
          </p:cNvSpPr>
          <p:nvPr/>
        </p:nvSpPr>
        <p:spPr bwMode="auto">
          <a:xfrm>
            <a:off x="0" y="-100013"/>
            <a:ext cx="3419475" cy="1928813"/>
          </a:xfrm>
          <a:prstGeom prst="irregularSeal1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Clr>
                <a:srgbClr val="FF3300"/>
              </a:buClr>
            </a:pPr>
            <a:endParaRPr lang="en-GB" sz="1400" b="1">
              <a:ln>
                <a:solidFill>
                  <a:srgbClr val="FF6600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ttangolo 39"/>
          <p:cNvSpPr>
            <a:spLocks noChangeArrowheads="1"/>
          </p:cNvSpPr>
          <p:nvPr/>
        </p:nvSpPr>
        <p:spPr bwMode="auto">
          <a:xfrm>
            <a:off x="791518" y="476250"/>
            <a:ext cx="21602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BRAVO</a:t>
            </a:r>
          </a:p>
        </p:txBody>
      </p:sp>
      <p:sp>
        <p:nvSpPr>
          <p:cNvPr id="27675" name="Freccia bidirezionale orizzontale 2"/>
          <p:cNvSpPr>
            <a:spLocks noChangeArrowheads="1"/>
          </p:cNvSpPr>
          <p:nvPr/>
        </p:nvSpPr>
        <p:spPr bwMode="auto">
          <a:xfrm>
            <a:off x="6272213" y="912813"/>
            <a:ext cx="601662" cy="341312"/>
          </a:xfrm>
          <a:prstGeom prst="leftRightArrow">
            <a:avLst>
              <a:gd name="adj1" fmla="val 50000"/>
              <a:gd name="adj2" fmla="val 50076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7676" name="Freccia bidirezionale orizzontale 43"/>
          <p:cNvSpPr>
            <a:spLocks noChangeArrowheads="1"/>
          </p:cNvSpPr>
          <p:nvPr/>
        </p:nvSpPr>
        <p:spPr bwMode="auto">
          <a:xfrm>
            <a:off x="6351588" y="3068638"/>
            <a:ext cx="522287" cy="341312"/>
          </a:xfrm>
          <a:prstGeom prst="leftRightArrow">
            <a:avLst>
              <a:gd name="adj1" fmla="val 50000"/>
              <a:gd name="adj2" fmla="val 50076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7677" name="Freccia bidirezionale orizzontale 47"/>
          <p:cNvSpPr>
            <a:spLocks noChangeArrowheads="1"/>
          </p:cNvSpPr>
          <p:nvPr/>
        </p:nvSpPr>
        <p:spPr bwMode="auto">
          <a:xfrm rot="5400000">
            <a:off x="7629525" y="2047876"/>
            <a:ext cx="471487" cy="341312"/>
          </a:xfrm>
          <a:prstGeom prst="leftRightArrow">
            <a:avLst>
              <a:gd name="adj1" fmla="val 50000"/>
              <a:gd name="adj2" fmla="val 5005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49" name="Freccia a destra con strisce 48"/>
          <p:cNvSpPr/>
          <p:nvPr/>
        </p:nvSpPr>
        <p:spPr bwMode="auto">
          <a:xfrm rot="10800000">
            <a:off x="6227763" y="5851525"/>
            <a:ext cx="427037" cy="309563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27679" name="Freccia bidirezionale orizzontale 49"/>
          <p:cNvSpPr>
            <a:spLocks noChangeArrowheads="1"/>
          </p:cNvSpPr>
          <p:nvPr/>
        </p:nvSpPr>
        <p:spPr bwMode="auto">
          <a:xfrm rot="5400000">
            <a:off x="7645401" y="4017962"/>
            <a:ext cx="469900" cy="339725"/>
          </a:xfrm>
          <a:prstGeom prst="leftRightArrow">
            <a:avLst>
              <a:gd name="adj1" fmla="val 50000"/>
              <a:gd name="adj2" fmla="val 50115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2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numero diapositiva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81988" y="2157413"/>
            <a:ext cx="984250" cy="2444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fld id="{46A5258E-FE42-4936-BFC6-007ECEB9EAED}" type="slidenum">
              <a:rPr lang="it-IT"/>
              <a:pPr algn="l"/>
              <a:t>12</a:t>
            </a:fld>
            <a:endParaRPr lang="it-IT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3635375" y="188586"/>
            <a:ext cx="2852738" cy="5147689"/>
          </a:xfrm>
          <a:custGeom>
            <a:avLst/>
            <a:gdLst>
              <a:gd name="T0" fmla="*/ 596391 w 287"/>
              <a:gd name="T1" fmla="*/ 0 h 446"/>
              <a:gd name="T2" fmla="*/ 2256347 w 287"/>
              <a:gd name="T3" fmla="*/ 0 h 446"/>
              <a:gd name="T4" fmla="*/ 2852738 w 287"/>
              <a:gd name="T5" fmla="*/ 645365 h 446"/>
              <a:gd name="T6" fmla="*/ 2852738 w 287"/>
              <a:gd name="T7" fmla="*/ 3852023 h 446"/>
              <a:gd name="T8" fmla="*/ 2256347 w 287"/>
              <a:gd name="T9" fmla="*/ 4497388 h 446"/>
              <a:gd name="T10" fmla="*/ 596391 w 287"/>
              <a:gd name="T11" fmla="*/ 4497388 h 446"/>
              <a:gd name="T12" fmla="*/ 0 w 287"/>
              <a:gd name="T13" fmla="*/ 3852023 h 446"/>
              <a:gd name="T14" fmla="*/ 0 w 287"/>
              <a:gd name="T15" fmla="*/ 645365 h 446"/>
              <a:gd name="T16" fmla="*/ 596391 w 287"/>
              <a:gd name="T17" fmla="*/ 0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7" h="446">
                <a:moveTo>
                  <a:pt x="60" y="0"/>
                </a:moveTo>
                <a:lnTo>
                  <a:pt x="227" y="0"/>
                </a:lnTo>
                <a:cubicBezTo>
                  <a:pt x="260" y="0"/>
                  <a:pt x="287" y="29"/>
                  <a:pt x="287" y="64"/>
                </a:cubicBezTo>
                <a:lnTo>
                  <a:pt x="287" y="382"/>
                </a:lnTo>
                <a:cubicBezTo>
                  <a:pt x="287" y="417"/>
                  <a:pt x="260" y="446"/>
                  <a:pt x="227" y="446"/>
                </a:cubicBezTo>
                <a:lnTo>
                  <a:pt x="60" y="446"/>
                </a:lnTo>
                <a:cubicBezTo>
                  <a:pt x="27" y="446"/>
                  <a:pt x="0" y="417"/>
                  <a:pt x="0" y="382"/>
                </a:cubicBezTo>
                <a:lnTo>
                  <a:pt x="0" y="64"/>
                </a:lnTo>
                <a:cubicBezTo>
                  <a:pt x="0" y="29"/>
                  <a:pt x="27" y="0"/>
                  <a:pt x="60" y="0"/>
                </a:cubicBezTo>
                <a:close/>
              </a:path>
            </a:pathLst>
          </a:custGeom>
          <a:solidFill>
            <a:srgbClr val="FB4F2D">
              <a:alpha val="9294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07950" y="1414463"/>
            <a:ext cx="3230563" cy="3309937"/>
          </a:xfrm>
          <a:custGeom>
            <a:avLst/>
            <a:gdLst>
              <a:gd name="T0" fmla="*/ 240109 w 148"/>
              <a:gd name="T1" fmla="*/ 0 h 166"/>
              <a:gd name="T2" fmla="*/ 2990454 w 148"/>
              <a:gd name="T3" fmla="*/ 0 h 166"/>
              <a:gd name="T4" fmla="*/ 3230563 w 148"/>
              <a:gd name="T5" fmla="*/ 239273 h 166"/>
              <a:gd name="T6" fmla="*/ 3230563 w 148"/>
              <a:gd name="T7" fmla="*/ 3070664 h 166"/>
              <a:gd name="T8" fmla="*/ 2990454 w 148"/>
              <a:gd name="T9" fmla="*/ 3309937 h 166"/>
              <a:gd name="T10" fmla="*/ 240109 w 148"/>
              <a:gd name="T11" fmla="*/ 3309937 h 166"/>
              <a:gd name="T12" fmla="*/ 0 w 148"/>
              <a:gd name="T13" fmla="*/ 3070664 h 166"/>
              <a:gd name="T14" fmla="*/ 0 w 148"/>
              <a:gd name="T15" fmla="*/ 239273 h 166"/>
              <a:gd name="T16" fmla="*/ 240109 w 148"/>
              <a:gd name="T17" fmla="*/ 0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8" h="166">
                <a:moveTo>
                  <a:pt x="11" y="0"/>
                </a:moveTo>
                <a:lnTo>
                  <a:pt x="137" y="0"/>
                </a:lnTo>
                <a:cubicBezTo>
                  <a:pt x="143" y="0"/>
                  <a:pt x="148" y="6"/>
                  <a:pt x="148" y="12"/>
                </a:cubicBezTo>
                <a:lnTo>
                  <a:pt x="148" y="154"/>
                </a:lnTo>
                <a:cubicBezTo>
                  <a:pt x="148" y="161"/>
                  <a:pt x="143" y="166"/>
                  <a:pt x="137" y="166"/>
                </a:cubicBezTo>
                <a:lnTo>
                  <a:pt x="11" y="166"/>
                </a:lnTo>
                <a:cubicBezTo>
                  <a:pt x="5" y="166"/>
                  <a:pt x="0" y="161"/>
                  <a:pt x="0" y="154"/>
                </a:cubicBezTo>
                <a:lnTo>
                  <a:pt x="0" y="12"/>
                </a:lnTo>
                <a:cubicBezTo>
                  <a:pt x="0" y="6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107950" y="1887538"/>
            <a:ext cx="323056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None/>
            </a:pPr>
            <a:r>
              <a:rPr lang="it-IT" sz="1400" b="1" dirty="0">
                <a:solidFill>
                  <a:srgbClr val="00B0F0"/>
                </a:solidFill>
              </a:rPr>
              <a:t>CRS - OGS</a:t>
            </a:r>
          </a:p>
          <a:p>
            <a:pPr algn="ctr">
              <a:buNone/>
            </a:pPr>
            <a:r>
              <a:rPr lang="it-IT" sz="800" i="1" dirty="0">
                <a:solidFill>
                  <a:srgbClr val="00B0F0"/>
                </a:solidFill>
              </a:rPr>
              <a:t>Centro Ricerche Sismologiche -Osservatorio Geofisico  Sperimentale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98425" y="2281238"/>
            <a:ext cx="3076575" cy="17635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000" b="1" dirty="0">
                <a:solidFill>
                  <a:srgbClr val="FF0000"/>
                </a:solidFill>
                <a:cs typeface="Arial" pitchFamily="34" charset="0"/>
              </a:rPr>
              <a:t>Procedure come da </a:t>
            </a:r>
          </a:p>
          <a:p>
            <a:pPr eaLnBrk="1" hangingPunct="1"/>
            <a:r>
              <a:rPr lang="it-IT" sz="1000" b="1" dirty="0">
                <a:solidFill>
                  <a:srgbClr val="FF0000"/>
                </a:solidFill>
                <a:cs typeface="Arial" pitchFamily="34" charset="0"/>
              </a:rPr>
              <a:t>EVENTO SISMICO MODERATO  (3,0 ≤M&lt;4,5)</a:t>
            </a:r>
          </a:p>
          <a:p>
            <a:pPr algn="ctr" eaLnBrk="1" hangingPunct="1">
              <a:buNone/>
            </a:pPr>
            <a:r>
              <a:rPr lang="it-IT" sz="2000" b="1" dirty="0">
                <a:solidFill>
                  <a:srgbClr val="FF0000"/>
                </a:solidFill>
                <a:cs typeface="Arial" pitchFamily="34" charset="0"/>
              </a:rPr>
              <a:t>+</a:t>
            </a:r>
            <a:endParaRPr lang="it-IT" sz="1050" b="1" dirty="0">
              <a:solidFill>
                <a:schemeClr val="bg2"/>
              </a:solidFill>
              <a:cs typeface="Arial" pitchFamily="34" charset="0"/>
            </a:endParaRPr>
          </a:p>
          <a:p>
            <a:pPr eaLnBrk="1" hangingPunct="1"/>
            <a:r>
              <a:rPr lang="it-IT" sz="1050" dirty="0">
                <a:solidFill>
                  <a:srgbClr val="2F2B20"/>
                </a:solidFill>
                <a:cs typeface="Arial" pitchFamily="34" charset="0"/>
              </a:rPr>
              <a:t>Mette </a:t>
            </a:r>
            <a:r>
              <a:rPr lang="it-IT" sz="1400" b="1" dirty="0">
                <a:solidFill>
                  <a:srgbClr val="2F2B20"/>
                </a:solidFill>
                <a:cs typeface="Arial" pitchFamily="34" charset="0"/>
              </a:rPr>
              <a:t>a disposizione unità di personale scientifico </a:t>
            </a:r>
            <a:r>
              <a:rPr lang="it-IT" sz="1050" dirty="0">
                <a:solidFill>
                  <a:srgbClr val="2F2B20"/>
                </a:solidFill>
                <a:cs typeface="Arial" pitchFamily="34" charset="0"/>
              </a:rPr>
              <a:t>esperto presso sede PCR, entro 2 ore dall</a:t>
            </a:r>
            <a:r>
              <a:rPr lang="it-IT" altLang="en-GB" sz="1050" dirty="0">
                <a:solidFill>
                  <a:srgbClr val="2F2B20"/>
                </a:solidFill>
                <a:cs typeface="Arial" pitchFamily="34" charset="0"/>
              </a:rPr>
              <a:t>’</a:t>
            </a:r>
            <a:r>
              <a:rPr lang="it-IT" sz="1050" dirty="0">
                <a:solidFill>
                  <a:srgbClr val="2F2B20"/>
                </a:solidFill>
                <a:cs typeface="Arial" pitchFamily="34" charset="0"/>
              </a:rPr>
              <a:t>evento, per la valutazione degli scenari di scuotimento.</a:t>
            </a:r>
          </a:p>
          <a:p>
            <a:pPr eaLnBrk="1" hangingPunct="1"/>
            <a:endParaRPr lang="it-IT" sz="9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8678" name="Rettangolo 131"/>
          <p:cNvSpPr>
            <a:spLocks noChangeArrowheads="1"/>
          </p:cNvSpPr>
          <p:nvPr/>
        </p:nvSpPr>
        <p:spPr bwMode="auto">
          <a:xfrm>
            <a:off x="3699515" y="1448747"/>
            <a:ext cx="2852738" cy="36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000" b="1" dirty="0">
                <a:latin typeface="Century Gothic" pitchFamily="34" charset="0"/>
              </a:rPr>
              <a:t>Procedure come da</a:t>
            </a:r>
          </a:p>
          <a:p>
            <a:pPr>
              <a:buNone/>
            </a:pPr>
            <a:r>
              <a:rPr lang="it-IT" sz="1000" b="1" dirty="0">
                <a:latin typeface="Century Gothic" pitchFamily="34" charset="0"/>
              </a:rPr>
              <a:t> EVENTO SISMICO MODERATO  (3,0 ≤M&lt;4,5)</a:t>
            </a:r>
          </a:p>
          <a:p>
            <a:pPr algn="ctr">
              <a:buNone/>
            </a:pPr>
            <a:r>
              <a:rPr lang="it-IT" sz="1400" b="1" dirty="0">
                <a:latin typeface="Century Gothic" pitchFamily="34" charset="0"/>
              </a:rPr>
              <a:t>+</a:t>
            </a:r>
          </a:p>
          <a:p>
            <a:pPr>
              <a:buNone/>
            </a:pPr>
            <a:r>
              <a:rPr lang="it-IT" sz="1400" b="1" dirty="0" smtClean="0">
                <a:latin typeface="Century Gothic" pitchFamily="34" charset="0"/>
              </a:rPr>
              <a:t>Interviene </a:t>
            </a:r>
            <a:r>
              <a:rPr lang="it-IT" sz="1400" b="1" dirty="0">
                <a:latin typeface="Century Gothic" pitchFamily="34" charset="0"/>
              </a:rPr>
              <a:t>con proprio personale </a:t>
            </a:r>
            <a:r>
              <a:rPr lang="it-IT" sz="1000" b="1" dirty="0">
                <a:latin typeface="Century Gothic" pitchFamily="34" charset="0"/>
              </a:rPr>
              <a:t>a supporto dei Sindaci e dei gruppi comunali di protezione civile per il soccorso alla popolazione</a:t>
            </a:r>
            <a:r>
              <a:rPr lang="it-IT" sz="1000" dirty="0">
                <a:latin typeface="Century Gothic" pitchFamily="34" charset="0"/>
              </a:rPr>
              <a:t>.</a:t>
            </a:r>
          </a:p>
          <a:p>
            <a:pPr>
              <a:buNone/>
            </a:pPr>
            <a:r>
              <a:rPr lang="it-IT" sz="1000" dirty="0">
                <a:latin typeface="Century Gothic" pitchFamily="34" charset="0"/>
              </a:rPr>
              <a:t> </a:t>
            </a:r>
          </a:p>
          <a:p>
            <a:pPr>
              <a:buNone/>
            </a:pPr>
            <a:r>
              <a:rPr lang="it-IT" sz="1000" dirty="0">
                <a:latin typeface="Century Gothic" pitchFamily="34" charset="0"/>
              </a:rPr>
              <a:t>A tale scopo tutti i tecnici della PCR in servizio si pongono immediatamente a disposizione per le attività connesse all</a:t>
            </a:r>
            <a:r>
              <a:rPr lang="it-IT" altLang="en-GB" sz="1000" dirty="0">
                <a:latin typeface="Century Gothic" pitchFamily="34" charset="0"/>
              </a:rPr>
              <a:t>’</a:t>
            </a:r>
            <a:r>
              <a:rPr lang="it-IT" sz="1000" dirty="0">
                <a:latin typeface="Century Gothic" pitchFamily="34" charset="0"/>
              </a:rPr>
              <a:t>evento.</a:t>
            </a:r>
          </a:p>
          <a:p>
            <a:pPr>
              <a:buNone/>
            </a:pPr>
            <a:endParaRPr lang="it-IT" sz="1000" b="1" dirty="0">
              <a:latin typeface="Century Gothic" pitchFamily="34" charset="0"/>
            </a:endParaRPr>
          </a:p>
          <a:p>
            <a:pPr>
              <a:buNone/>
            </a:pPr>
            <a:r>
              <a:rPr lang="it-IT" sz="1400" b="1" dirty="0">
                <a:latin typeface="Century Gothic" pitchFamily="34" charset="0"/>
              </a:rPr>
              <a:t>Convoca il COR </a:t>
            </a:r>
            <a:r>
              <a:rPr lang="it-IT" sz="1000" dirty="0">
                <a:latin typeface="Century Gothic" pitchFamily="34" charset="0"/>
              </a:rPr>
              <a:t>presso la sede della Protezione civile della Regione (</a:t>
            </a:r>
            <a:r>
              <a:rPr lang="it-IT" sz="1000" dirty="0" err="1">
                <a:latin typeface="Century Gothic" pitchFamily="34" charset="0"/>
              </a:rPr>
              <a:t>all</a:t>
            </a:r>
            <a:r>
              <a:rPr lang="it-IT" sz="1000" dirty="0">
                <a:latin typeface="Century Gothic" pitchFamily="34" charset="0"/>
              </a:rPr>
              <a:t>. 8) per coadiuvare il Presidente della Giunta regionale o l'Assessore regionale alla protezione civile nell</a:t>
            </a:r>
            <a:r>
              <a:rPr lang="it-IT" altLang="en-GB" sz="1000" dirty="0">
                <a:latin typeface="Century Gothic" pitchFamily="34" charset="0"/>
              </a:rPr>
              <a:t>’</a:t>
            </a:r>
            <a:r>
              <a:rPr lang="it-IT" sz="1000" dirty="0">
                <a:latin typeface="Century Gothic" pitchFamily="34" charset="0"/>
              </a:rPr>
              <a:t>azione di coordinamento degli interventi da adottare a supporto degli enti locali.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3752850" y="657084"/>
            <a:ext cx="2735263" cy="807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>
                <a:latin typeface="Century Gothic" pitchFamily="34" charset="0"/>
                <a:cs typeface="Arial" charset="0"/>
              </a:rPr>
              <a:t>PCR - 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b="1" dirty="0">
                <a:latin typeface="Century Gothic" pitchFamily="34" charset="0"/>
                <a:cs typeface="Arial" charset="0"/>
              </a:rPr>
              <a:t>Sala Operativa Regionale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050" b="1" dirty="0">
                <a:latin typeface="Century Gothic" pitchFamily="34" charset="0"/>
                <a:cs typeface="Arial" charset="0"/>
              </a:rPr>
              <a:t>PROTEZIONE CIVILE DELLA REGIONE</a:t>
            </a:r>
          </a:p>
        </p:txBody>
      </p:sp>
      <p:graphicFrame>
        <p:nvGraphicFramePr>
          <p:cNvPr id="28680" name="Object 14"/>
          <p:cNvGraphicFramePr>
            <a:graphicFrameLocks noChangeAspect="1"/>
          </p:cNvGraphicFramePr>
          <p:nvPr/>
        </p:nvGraphicFramePr>
        <p:xfrm>
          <a:off x="1547813" y="1460500"/>
          <a:ext cx="4746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819" name="Document" r:id="rId3" imgW="2234184" imgH="1639824" progId="Word.Document.8">
                  <p:embed/>
                </p:oleObj>
              </mc:Choice>
              <mc:Fallback>
                <p:oleObj name="Document" r:id="rId3" imgW="2234184" imgH="1639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60500"/>
                        <a:ext cx="4746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1" name="Picture 12" descr="Logo Protezione Civile FVG 3c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5284"/>
            <a:ext cx="493712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Freeform 104"/>
          <p:cNvSpPr>
            <a:spLocks/>
          </p:cNvSpPr>
          <p:nvPr/>
        </p:nvSpPr>
        <p:spPr bwMode="auto">
          <a:xfrm>
            <a:off x="6659563" y="4700588"/>
            <a:ext cx="2484437" cy="2157412"/>
          </a:xfrm>
          <a:custGeom>
            <a:avLst/>
            <a:gdLst>
              <a:gd name="T0" fmla="*/ 291216 w 273"/>
              <a:gd name="T1" fmla="*/ 0 h 332"/>
              <a:gd name="T2" fmla="*/ 2193221 w 273"/>
              <a:gd name="T3" fmla="*/ 0 h 332"/>
              <a:gd name="T4" fmla="*/ 2484437 w 273"/>
              <a:gd name="T5" fmla="*/ 292420 h 332"/>
              <a:gd name="T6" fmla="*/ 2484437 w 273"/>
              <a:gd name="T7" fmla="*/ 1864992 h 332"/>
              <a:gd name="T8" fmla="*/ 2193221 w 273"/>
              <a:gd name="T9" fmla="*/ 2157412 h 332"/>
              <a:gd name="T10" fmla="*/ 291216 w 273"/>
              <a:gd name="T11" fmla="*/ 2157412 h 332"/>
              <a:gd name="T12" fmla="*/ 0 w 273"/>
              <a:gd name="T13" fmla="*/ 1864992 h 332"/>
              <a:gd name="T14" fmla="*/ 0 w 273"/>
              <a:gd name="T15" fmla="*/ 292420 h 332"/>
              <a:gd name="T16" fmla="*/ 29121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7" name="Freeform 104"/>
          <p:cNvSpPr>
            <a:spLocks/>
          </p:cNvSpPr>
          <p:nvPr/>
        </p:nvSpPr>
        <p:spPr bwMode="auto">
          <a:xfrm>
            <a:off x="6732588" y="2792413"/>
            <a:ext cx="2411412" cy="1716087"/>
          </a:xfrm>
          <a:custGeom>
            <a:avLst/>
            <a:gdLst>
              <a:gd name="T0" fmla="*/ 282656 w 273"/>
              <a:gd name="T1" fmla="*/ 0 h 332"/>
              <a:gd name="T2" fmla="*/ 2128756 w 273"/>
              <a:gd name="T3" fmla="*/ 0 h 332"/>
              <a:gd name="T4" fmla="*/ 2411412 w 273"/>
              <a:gd name="T5" fmla="*/ 232602 h 332"/>
              <a:gd name="T6" fmla="*/ 2411412 w 273"/>
              <a:gd name="T7" fmla="*/ 1483485 h 332"/>
              <a:gd name="T8" fmla="*/ 2128756 w 273"/>
              <a:gd name="T9" fmla="*/ 1716087 h 332"/>
              <a:gd name="T10" fmla="*/ 282656 w 273"/>
              <a:gd name="T11" fmla="*/ 1716087 h 332"/>
              <a:gd name="T12" fmla="*/ 0 w 273"/>
              <a:gd name="T13" fmla="*/ 1483485 h 332"/>
              <a:gd name="T14" fmla="*/ 0 w 273"/>
              <a:gd name="T15" fmla="*/ 232602 h 332"/>
              <a:gd name="T16" fmla="*/ 28265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8" name="Freeform 104"/>
          <p:cNvSpPr>
            <a:spLocks/>
          </p:cNvSpPr>
          <p:nvPr/>
        </p:nvSpPr>
        <p:spPr bwMode="auto">
          <a:xfrm>
            <a:off x="6732588" y="692150"/>
            <a:ext cx="2411412" cy="1936750"/>
          </a:xfrm>
          <a:custGeom>
            <a:avLst/>
            <a:gdLst>
              <a:gd name="T0" fmla="*/ 282656 w 273"/>
              <a:gd name="T1" fmla="*/ 0 h 332"/>
              <a:gd name="T2" fmla="*/ 2128756 w 273"/>
              <a:gd name="T3" fmla="*/ 0 h 332"/>
              <a:gd name="T4" fmla="*/ 2411412 w 273"/>
              <a:gd name="T5" fmla="*/ 262511 h 332"/>
              <a:gd name="T6" fmla="*/ 2411412 w 273"/>
              <a:gd name="T7" fmla="*/ 1674239 h 332"/>
              <a:gd name="T8" fmla="*/ 2128756 w 273"/>
              <a:gd name="T9" fmla="*/ 1936750 h 332"/>
              <a:gd name="T10" fmla="*/ 282656 w 273"/>
              <a:gd name="T11" fmla="*/ 1936750 h 332"/>
              <a:gd name="T12" fmla="*/ 0 w 273"/>
              <a:gd name="T13" fmla="*/ 1674239 h 332"/>
              <a:gd name="T14" fmla="*/ 0 w 273"/>
              <a:gd name="T15" fmla="*/ 262511 h 332"/>
              <a:gd name="T16" fmla="*/ 28265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7159625" y="4652963"/>
            <a:ext cx="173355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Mayor</a:t>
            </a:r>
            <a:endParaRPr lang="it-IT" b="1" dirty="0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7142163" y="2741613"/>
            <a:ext cx="1751012" cy="4924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Civil</a:t>
            </a:r>
            <a:r>
              <a:rPr lang="it-I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it-IT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protection</a:t>
            </a:r>
            <a:endParaRPr lang="it-IT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Municipal</a:t>
            </a:r>
            <a:r>
              <a:rPr lang="it-I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it-IT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group</a:t>
            </a:r>
            <a:endParaRPr lang="it-IT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7332663" y="679450"/>
            <a:ext cx="1538287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 err="1">
                <a:solidFill>
                  <a:schemeClr val="tx2"/>
                </a:solidFill>
                <a:cs typeface="Arial" charset="0"/>
              </a:rPr>
              <a:t>Citizens</a:t>
            </a:r>
            <a:endParaRPr lang="it-IT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4" name="Freccia a destra con strisce 143"/>
          <p:cNvSpPr/>
          <p:nvPr/>
        </p:nvSpPr>
        <p:spPr bwMode="auto">
          <a:xfrm rot="2381812">
            <a:off x="6338888" y="4818063"/>
            <a:ext cx="427037" cy="309562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146" name="Freccia a destra con strisce 145"/>
          <p:cNvSpPr/>
          <p:nvPr/>
        </p:nvSpPr>
        <p:spPr bwMode="auto">
          <a:xfrm>
            <a:off x="3276600" y="2298700"/>
            <a:ext cx="425450" cy="309563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799263" y="3201988"/>
            <a:ext cx="234473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it-IT" sz="800" b="1" dirty="0">
                <a:latin typeface="Century Gothic" pitchFamily="34" charset="0"/>
                <a:cs typeface="Arial" pitchFamily="34" charset="0"/>
              </a:rPr>
              <a:t>Procedure come da EVENTO SISMICO MODERATO  (3,0 ≤M&lt;4,5</a:t>
            </a:r>
            <a:r>
              <a:rPr lang="it-IT" sz="800" b="1" dirty="0" smtClean="0">
                <a:latin typeface="Century Gothic" pitchFamily="34" charset="0"/>
                <a:cs typeface="Arial" pitchFamily="34" charset="0"/>
              </a:rPr>
              <a:t>) </a:t>
            </a:r>
            <a:r>
              <a:rPr lang="it-IT" sz="10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it-IT" sz="1200" dirty="0">
                <a:latin typeface="Century Gothic" pitchFamily="34" charset="0"/>
                <a:cs typeface="Arial" pitchFamily="34" charset="0"/>
              </a:rPr>
              <a:t>+</a:t>
            </a:r>
            <a:endParaRPr lang="it-IT" sz="800" dirty="0">
              <a:latin typeface="Century Gothic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200" b="1" dirty="0">
                <a:latin typeface="Century Gothic" pitchFamily="34" charset="0"/>
                <a:cs typeface="Arial" pitchFamily="34" charset="0"/>
              </a:rPr>
              <a:t>Assistenza ed informazioni </a:t>
            </a:r>
            <a:r>
              <a:rPr lang="it-IT" sz="800" dirty="0">
                <a:latin typeface="Century Gothic" pitchFamily="34" charset="0"/>
                <a:cs typeface="Arial" pitchFamily="34" charset="0"/>
              </a:rPr>
              <a:t>alla popolazione del proprio comune presso le aree di attesa/aree di ricovero.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  <a:cs typeface="Arial" pitchFamily="34" charset="0"/>
              </a:rPr>
              <a:t>Interviene, coordinato dalla SOR, a supporto di altri comuni, anche al di fuori  della Regione, per interventi di  assistenza alla popolazione.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6732588" y="4976813"/>
            <a:ext cx="2555875" cy="19513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it-IT" sz="800" b="1" dirty="0">
                <a:latin typeface="Century Gothic" pitchFamily="34" charset="0"/>
                <a:cs typeface="Arial" pitchFamily="34" charset="0"/>
              </a:rPr>
              <a:t>Procedure come da EVENTO SISMICO MODERATO  (3,0 ≤M&lt;4,5</a:t>
            </a:r>
            <a:r>
              <a:rPr lang="it-IT" sz="800" b="1" dirty="0" smtClean="0">
                <a:latin typeface="Century Gothic" pitchFamily="34" charset="0"/>
                <a:cs typeface="Arial" pitchFamily="34" charset="0"/>
              </a:rPr>
              <a:t>) </a:t>
            </a:r>
            <a:r>
              <a:rPr lang="it-IT" sz="10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it-IT" sz="1200" b="1" dirty="0">
                <a:latin typeface="Century Gothic" pitchFamily="34" charset="0"/>
                <a:cs typeface="Arial" pitchFamily="34" charset="0"/>
              </a:rPr>
              <a:t>+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  <a:cs typeface="Arial" pitchFamily="34" charset="0"/>
              </a:rPr>
              <a:t>Attiva il proprio Gruppo comunale di p.c. per l</a:t>
            </a:r>
            <a:r>
              <a:rPr lang="it-IT" altLang="en-GB" sz="800" dirty="0">
                <a:latin typeface="Century Gothic" pitchFamily="34" charset="0"/>
                <a:cs typeface="Arial" pitchFamily="34" charset="0"/>
              </a:rPr>
              <a:t>’</a:t>
            </a:r>
            <a:r>
              <a:rPr lang="it-IT" sz="800" dirty="0">
                <a:latin typeface="Century Gothic" pitchFamily="34" charset="0"/>
                <a:cs typeface="Arial" pitchFamily="34" charset="0"/>
              </a:rPr>
              <a:t>assistenza alla popolazione presso </a:t>
            </a:r>
            <a:r>
              <a:rPr lang="it-IT" sz="800" b="1" dirty="0">
                <a:latin typeface="Century Gothic" pitchFamily="34" charset="0"/>
                <a:cs typeface="Arial" pitchFamily="34" charset="0"/>
              </a:rPr>
              <a:t>le </a:t>
            </a:r>
            <a:r>
              <a:rPr lang="it-IT" sz="1200" b="1" dirty="0">
                <a:latin typeface="Century Gothic" pitchFamily="34" charset="0"/>
                <a:cs typeface="Arial" pitchFamily="34" charset="0"/>
              </a:rPr>
              <a:t>aree di attesa e le aree di ricovero coperte </a:t>
            </a:r>
            <a:r>
              <a:rPr lang="it-IT" sz="800" dirty="0">
                <a:latin typeface="Century Gothic" pitchFamily="34" charset="0"/>
                <a:cs typeface="Arial" pitchFamily="34" charset="0"/>
              </a:rPr>
              <a:t>individuate nel piano comunale di emergenza</a:t>
            </a:r>
            <a:r>
              <a:rPr lang="it-IT" sz="1200" b="1" dirty="0">
                <a:latin typeface="Century Gothic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it-IT" sz="800" dirty="0" smtClean="0">
                <a:latin typeface="Century Gothic" pitchFamily="34" charset="0"/>
                <a:cs typeface="Arial" pitchFamily="34" charset="0"/>
              </a:rPr>
              <a:t>Recepisce </a:t>
            </a:r>
            <a:r>
              <a:rPr lang="it-IT" sz="800" dirty="0">
                <a:latin typeface="Century Gothic" pitchFamily="34" charset="0"/>
                <a:cs typeface="Arial" pitchFamily="34" charset="0"/>
              </a:rPr>
              <a:t>le indicazioni fornite dal COR sui </a:t>
            </a:r>
            <a:r>
              <a:rPr lang="it-IT" sz="800" dirty="0" err="1">
                <a:latin typeface="Century Gothic" pitchFamily="34" charset="0"/>
                <a:cs typeface="Arial" pitchFamily="34" charset="0"/>
              </a:rPr>
              <a:t>provv</a:t>
            </a:r>
            <a:r>
              <a:rPr lang="it-IT" sz="800" dirty="0">
                <a:latin typeface="Century Gothic" pitchFamily="34" charset="0"/>
                <a:cs typeface="Arial" pitchFamily="34" charset="0"/>
              </a:rPr>
              <a:t>. da adottare a tutela della pubblica incolumità e per l</a:t>
            </a:r>
            <a:r>
              <a:rPr lang="it-IT" altLang="en-GB" sz="800" dirty="0">
                <a:latin typeface="Century Gothic" pitchFamily="34" charset="0"/>
                <a:cs typeface="Arial" pitchFamily="34" charset="0"/>
              </a:rPr>
              <a:t>’</a:t>
            </a:r>
            <a:r>
              <a:rPr lang="it-IT" sz="800" dirty="0">
                <a:latin typeface="Century Gothic" pitchFamily="34" charset="0"/>
                <a:cs typeface="Arial" pitchFamily="34" charset="0"/>
              </a:rPr>
              <a:t>informazione alla popolazione.</a:t>
            </a:r>
          </a:p>
          <a:p>
            <a:pPr algn="just">
              <a:buNone/>
            </a:pPr>
            <a:endParaRPr lang="it-IT" sz="8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732588" y="981075"/>
            <a:ext cx="2519362" cy="1655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it-IT" sz="800" b="1" dirty="0">
                <a:latin typeface="Century Gothic" pitchFamily="34" charset="0"/>
                <a:cs typeface="Arial" pitchFamily="34" charset="0"/>
              </a:rPr>
              <a:t>Procedure come da EVENTO SISMICO MODERATO  (3,0 ≤M&lt;4,5</a:t>
            </a:r>
            <a:r>
              <a:rPr lang="it-IT" sz="800" b="1" dirty="0" smtClean="0">
                <a:latin typeface="Century Gothic" pitchFamily="34" charset="0"/>
                <a:cs typeface="Arial" pitchFamily="34" charset="0"/>
              </a:rPr>
              <a:t>) </a:t>
            </a:r>
            <a:r>
              <a:rPr lang="it-IT" sz="10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it-IT" sz="1200" b="1" dirty="0">
                <a:latin typeface="Century Gothic" pitchFamily="34" charset="0"/>
                <a:cs typeface="Arial" pitchFamily="34" charset="0"/>
              </a:rPr>
              <a:t>+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  <a:cs typeface="Arial" pitchFamily="34" charset="0"/>
              </a:rPr>
              <a:t>Si assicurano dello stato di salute delle persone attorno a se.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  <a:cs typeface="Arial" pitchFamily="34" charset="0"/>
              </a:rPr>
              <a:t>Si recano nelle </a:t>
            </a:r>
            <a:r>
              <a:rPr lang="it-IT" sz="1200" b="1" dirty="0">
                <a:latin typeface="Century Gothic" pitchFamily="34" charset="0"/>
                <a:cs typeface="Arial" pitchFamily="34" charset="0"/>
              </a:rPr>
              <a:t>aree di attesa individuate dal Piano di emergenza </a:t>
            </a:r>
            <a:r>
              <a:rPr lang="it-IT" sz="800" dirty="0">
                <a:latin typeface="Century Gothic" pitchFamily="34" charset="0"/>
                <a:cs typeface="Arial" pitchFamily="34" charset="0"/>
              </a:rPr>
              <a:t>ove riceveranno informazioni sull</a:t>
            </a:r>
            <a:r>
              <a:rPr lang="it-IT" altLang="en-GB" sz="800" dirty="0">
                <a:latin typeface="Century Gothic" pitchFamily="34" charset="0"/>
                <a:cs typeface="Arial" pitchFamily="34" charset="0"/>
              </a:rPr>
              <a:t>’</a:t>
            </a:r>
            <a:r>
              <a:rPr lang="it-IT" sz="800" dirty="0">
                <a:latin typeface="Century Gothic" pitchFamily="34" charset="0"/>
                <a:cs typeface="Arial" pitchFamily="34" charset="0"/>
              </a:rPr>
              <a:t>evento e formuleranno le proprie eventuali richieste di assistenza.</a:t>
            </a:r>
          </a:p>
          <a:p>
            <a:pPr algn="just">
              <a:buNone/>
            </a:pPr>
            <a:endParaRPr lang="it-IT" sz="8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693" name="Segnaposto numero diapositiva 1"/>
          <p:cNvSpPr txBox="1">
            <a:spLocks/>
          </p:cNvSpPr>
          <p:nvPr/>
        </p:nvSpPr>
        <p:spPr bwMode="auto">
          <a:xfrm>
            <a:off x="5070475" y="7038975"/>
            <a:ext cx="98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388940C-7636-4F77-A68D-70320CC4CF51}" type="slidenum">
              <a:rPr lang="it-IT" sz="800">
                <a:latin typeface="Segoe UI" pitchFamily="34" charset="0"/>
              </a:rPr>
              <a:pPr algn="r" eaLnBrk="1" hangingPunct="1"/>
              <a:t>12</a:t>
            </a:fld>
            <a:endParaRPr lang="it-IT" sz="800">
              <a:latin typeface="Segoe UI" pitchFamily="34" charset="0"/>
            </a:endParaRPr>
          </a:p>
        </p:txBody>
      </p:sp>
      <p:sp>
        <p:nvSpPr>
          <p:cNvPr id="35" name="Freeform 104"/>
          <p:cNvSpPr>
            <a:spLocks/>
          </p:cNvSpPr>
          <p:nvPr/>
        </p:nvSpPr>
        <p:spPr bwMode="auto">
          <a:xfrm>
            <a:off x="250825" y="5430838"/>
            <a:ext cx="5805488" cy="1420338"/>
          </a:xfrm>
          <a:custGeom>
            <a:avLst/>
            <a:gdLst>
              <a:gd name="T0" fmla="*/ 680497 w 273"/>
              <a:gd name="T1" fmla="*/ 0 h 332"/>
              <a:gd name="T2" fmla="*/ 5124991 w 273"/>
              <a:gd name="T3" fmla="*/ 0 h 332"/>
              <a:gd name="T4" fmla="*/ 5805488 w 273"/>
              <a:gd name="T5" fmla="*/ 176872 h 332"/>
              <a:gd name="T6" fmla="*/ 5805488 w 273"/>
              <a:gd name="T7" fmla="*/ 1128053 h 332"/>
              <a:gd name="T8" fmla="*/ 5124991 w 273"/>
              <a:gd name="T9" fmla="*/ 1304925 h 332"/>
              <a:gd name="T10" fmla="*/ 680497 w 273"/>
              <a:gd name="T11" fmla="*/ 1304925 h 332"/>
              <a:gd name="T12" fmla="*/ 0 w 273"/>
              <a:gd name="T13" fmla="*/ 1128053 h 332"/>
              <a:gd name="T14" fmla="*/ 0 w 273"/>
              <a:gd name="T15" fmla="*/ 176872 h 332"/>
              <a:gd name="T16" fmla="*/ 680497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Rettangolo 35"/>
          <p:cNvSpPr>
            <a:spLocks noChangeArrowheads="1"/>
          </p:cNvSpPr>
          <p:nvPr/>
        </p:nvSpPr>
        <p:spPr bwMode="auto">
          <a:xfrm>
            <a:off x="1589088" y="5396275"/>
            <a:ext cx="4351337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Relevant</a:t>
            </a:r>
            <a:r>
              <a:rPr lang="it-IT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building security </a:t>
            </a:r>
            <a:r>
              <a:rPr lang="it-IT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operators</a:t>
            </a:r>
            <a:endParaRPr lang="it-IT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8696" name="Rettangolo 36"/>
          <p:cNvSpPr>
            <a:spLocks noChangeArrowheads="1"/>
          </p:cNvSpPr>
          <p:nvPr/>
        </p:nvSpPr>
        <p:spPr bwMode="auto">
          <a:xfrm>
            <a:off x="468313" y="5612175"/>
            <a:ext cx="5516562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Attivano il segnale di </a:t>
            </a:r>
            <a:r>
              <a:rPr lang="it-IT" sz="1200" b="1" dirty="0">
                <a:latin typeface="Century Gothic" pitchFamily="34" charset="0"/>
              </a:rPr>
              <a:t>evacuazione</a:t>
            </a:r>
            <a:r>
              <a:rPr lang="it-IT" sz="800" dirty="0">
                <a:latin typeface="Century Gothic" pitchFamily="34" charset="0"/>
              </a:rPr>
              <a:t>  secondo la pianificazione di emergenza specifica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edificio, coordinano le operazioni e verificano 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avvenuta evacuazione. 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Assumono informazioni sull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evento chiamando i numeri indicati dal Piano di emergenza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edificio.</a:t>
            </a:r>
          </a:p>
          <a:p>
            <a:pPr>
              <a:buNone/>
            </a:pPr>
            <a:r>
              <a:rPr lang="it-IT" sz="800" dirty="0">
                <a:latin typeface="Century Gothic" pitchFamily="34" charset="0"/>
              </a:rPr>
              <a:t>Eseguono una prima </a:t>
            </a:r>
            <a:r>
              <a:rPr lang="it-IT" sz="1200" b="1" dirty="0">
                <a:latin typeface="Century Gothic" pitchFamily="34" charset="0"/>
              </a:rPr>
              <a:t>valutazione di danno </a:t>
            </a:r>
            <a:r>
              <a:rPr lang="it-IT" sz="800" dirty="0">
                <a:latin typeface="Century Gothic" pitchFamily="34" charset="0"/>
              </a:rPr>
              <a:t>alle parti strutturali e non strutturali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 richiedendo 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intervento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ente proprietario per gli eventuali approfondimenti tecnici del caso.</a:t>
            </a:r>
          </a:p>
          <a:p>
            <a:pPr>
              <a:spcBef>
                <a:spcPts val="200"/>
              </a:spcBef>
              <a:buNone/>
            </a:pPr>
            <a:r>
              <a:rPr lang="it-IT" sz="800" dirty="0">
                <a:latin typeface="Century Gothic" pitchFamily="34" charset="0"/>
              </a:rPr>
              <a:t>Effettuate le opportune verifiche di fruibilità dell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 dispongono, se del caso, il </a:t>
            </a:r>
            <a:r>
              <a:rPr lang="it-IT" sz="1200" b="1" dirty="0">
                <a:latin typeface="Century Gothic" pitchFamily="34" charset="0"/>
              </a:rPr>
              <a:t>rientro</a:t>
            </a:r>
            <a:r>
              <a:rPr lang="it-IT" sz="800" dirty="0">
                <a:latin typeface="Century Gothic" pitchFamily="34" charset="0"/>
              </a:rPr>
              <a:t> delle persone nell</a:t>
            </a:r>
            <a:r>
              <a:rPr lang="it-IT" altLang="en-GB" sz="800" dirty="0">
                <a:latin typeface="Century Gothic" pitchFamily="34" charset="0"/>
              </a:rPr>
              <a:t>’</a:t>
            </a:r>
            <a:r>
              <a:rPr lang="it-IT" sz="800" dirty="0">
                <a:latin typeface="Century Gothic" pitchFamily="34" charset="0"/>
              </a:rPr>
              <a:t>edificio per la ripresa delle attività.</a:t>
            </a:r>
          </a:p>
        </p:txBody>
      </p:sp>
      <p:sp>
        <p:nvSpPr>
          <p:cNvPr id="143" name="Freccia a destra con strisce 142"/>
          <p:cNvSpPr/>
          <p:nvPr/>
        </p:nvSpPr>
        <p:spPr bwMode="auto">
          <a:xfrm rot="10800000">
            <a:off x="5984875" y="5929313"/>
            <a:ext cx="663575" cy="309562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28698" name="Freccia bidirezionale orizzontale 42"/>
          <p:cNvSpPr>
            <a:spLocks noChangeArrowheads="1"/>
          </p:cNvSpPr>
          <p:nvPr/>
        </p:nvSpPr>
        <p:spPr bwMode="auto">
          <a:xfrm>
            <a:off x="6272213" y="728655"/>
            <a:ext cx="538020" cy="341312"/>
          </a:xfrm>
          <a:prstGeom prst="leftRightArrow">
            <a:avLst>
              <a:gd name="adj1" fmla="val 50000"/>
              <a:gd name="adj2" fmla="val 50076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8699" name="Freccia bidirezionale orizzontale 43"/>
          <p:cNvSpPr>
            <a:spLocks noChangeArrowheads="1"/>
          </p:cNvSpPr>
          <p:nvPr/>
        </p:nvSpPr>
        <p:spPr bwMode="auto">
          <a:xfrm>
            <a:off x="6351588" y="2932113"/>
            <a:ext cx="601662" cy="341312"/>
          </a:xfrm>
          <a:prstGeom prst="leftRightArrow">
            <a:avLst>
              <a:gd name="adj1" fmla="val 50000"/>
              <a:gd name="adj2" fmla="val 50076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8700" name="Freccia bidirezionale orizzontale 49"/>
          <p:cNvSpPr>
            <a:spLocks noChangeArrowheads="1"/>
          </p:cNvSpPr>
          <p:nvPr/>
        </p:nvSpPr>
        <p:spPr bwMode="auto">
          <a:xfrm rot="5400000">
            <a:off x="8695532" y="2447131"/>
            <a:ext cx="471488" cy="339725"/>
          </a:xfrm>
          <a:prstGeom prst="leftRightArrow">
            <a:avLst>
              <a:gd name="adj1" fmla="val 50000"/>
              <a:gd name="adj2" fmla="val 50284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8701" name="Freccia bidirezionale orizzontale 50"/>
          <p:cNvSpPr>
            <a:spLocks noChangeArrowheads="1"/>
          </p:cNvSpPr>
          <p:nvPr/>
        </p:nvSpPr>
        <p:spPr bwMode="auto">
          <a:xfrm rot="5400000">
            <a:off x="8709819" y="4463257"/>
            <a:ext cx="469900" cy="341312"/>
          </a:xfrm>
          <a:prstGeom prst="leftRightArrow">
            <a:avLst>
              <a:gd name="adj1" fmla="val 50000"/>
              <a:gd name="adj2" fmla="val 49882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endParaRPr lang="en-GB" sz="1400" b="1">
              <a:solidFill>
                <a:schemeClr val="accent1"/>
              </a:solidFill>
              <a:latin typeface="Segoe UI" pitchFamily="34" charset="0"/>
            </a:endParaRPr>
          </a:p>
        </p:txBody>
      </p:sp>
      <p:sp>
        <p:nvSpPr>
          <p:cNvPr id="28702" name="Esplosione 1 52"/>
          <p:cNvSpPr>
            <a:spLocks noChangeArrowheads="1"/>
          </p:cNvSpPr>
          <p:nvPr/>
        </p:nvSpPr>
        <p:spPr bwMode="auto">
          <a:xfrm>
            <a:off x="0" y="-117475"/>
            <a:ext cx="3359150" cy="1765300"/>
          </a:xfrm>
          <a:prstGeom prst="irregularSeal1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Clr>
                <a:srgbClr val="FF3300"/>
              </a:buClr>
            </a:pPr>
            <a:endParaRPr lang="en-GB" sz="1400" b="1">
              <a:ln>
                <a:solidFill>
                  <a:srgbClr val="FF6600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ttangolo 39"/>
          <p:cNvSpPr>
            <a:spLocks noChangeArrowheads="1"/>
          </p:cNvSpPr>
          <p:nvPr/>
        </p:nvSpPr>
        <p:spPr bwMode="auto">
          <a:xfrm>
            <a:off x="465133" y="422761"/>
            <a:ext cx="230663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CHARLIE</a:t>
            </a:r>
          </a:p>
        </p:txBody>
      </p:sp>
    </p:spTree>
    <p:extLst>
      <p:ext uri="{BB962C8B-B14F-4D97-AF65-F5344CB8AC3E}">
        <p14:creationId xmlns:p14="http://schemas.microsoft.com/office/powerpoint/2010/main" val="681766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3" y="231775"/>
            <a:ext cx="8991600" cy="539750"/>
          </a:xfrm>
        </p:spPr>
        <p:txBody>
          <a:bodyPr anchor="ctr"/>
          <a:lstStyle/>
          <a:p>
            <a:r>
              <a:rPr lang="it-IT" dirty="0" err="1" smtClean="0">
                <a:latin typeface="Century Gothic" pitchFamily="34" charset="0"/>
              </a:rPr>
              <a:t>Municipal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emergency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areas</a:t>
            </a:r>
            <a:r>
              <a:rPr lang="it-IT" dirty="0" smtClean="0">
                <a:latin typeface="Century Gothic" pitchFamily="34" charset="0"/>
              </a:rPr>
              <a:t> web </a:t>
            </a:r>
            <a:r>
              <a:rPr lang="it-IT" dirty="0" err="1" smtClean="0">
                <a:latin typeface="Century Gothic" pitchFamily="34" charset="0"/>
              </a:rPr>
              <a:t>gis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system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5677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81075"/>
            <a:ext cx="5503863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77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014413"/>
            <a:ext cx="3509963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77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708275"/>
            <a:ext cx="4681538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70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 bwMode="auto">
          <a:xfrm>
            <a:off x="395288" y="4437063"/>
            <a:ext cx="4100512" cy="2298700"/>
          </a:xfrm>
          <a:prstGeom prst="roundRect">
            <a:avLst>
              <a:gd name="adj" fmla="val 5334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cs typeface="+mn-cs"/>
            </a:endParaRP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395288" y="1700213"/>
            <a:ext cx="4100512" cy="2592387"/>
          </a:xfrm>
          <a:prstGeom prst="roundRect">
            <a:avLst>
              <a:gd name="adj" fmla="val 5334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cs typeface="+mn-cs"/>
            </a:endParaRPr>
          </a:p>
        </p:txBody>
      </p:sp>
      <p:sp>
        <p:nvSpPr>
          <p:cNvPr id="29699" name="Segnaposto numero diapositiva 3"/>
          <p:cNvSpPr txBox="1">
            <a:spLocks noGrp="1"/>
          </p:cNvSpPr>
          <p:nvPr/>
        </p:nvSpPr>
        <p:spPr bwMode="auto">
          <a:xfrm>
            <a:off x="8269288" y="6613525"/>
            <a:ext cx="874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0A009C-CA94-436E-9AB6-B3A6798350AD}" type="slidenum">
              <a:rPr lang="it-IT" sz="800"/>
              <a:pPr algn="r"/>
              <a:t>14</a:t>
            </a:fld>
            <a:endParaRPr lang="it-IT" sz="800"/>
          </a:p>
        </p:txBody>
      </p:sp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849313" y="1539875"/>
            <a:ext cx="4090987" cy="49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3300"/>
              </a:buClr>
              <a:buNone/>
            </a:pPr>
            <a:endParaRPr lang="it-IT" sz="9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eaLnBrk="0" hangingPunct="0">
              <a:lnSpc>
                <a:spcPct val="150000"/>
              </a:lnSpc>
              <a:buNone/>
            </a:pPr>
            <a:r>
              <a:rPr lang="it-IT" sz="1400" dirty="0">
                <a:solidFill>
                  <a:schemeClr val="accent1"/>
                </a:solidFill>
                <a:latin typeface="Century Gothic" pitchFamily="34" charset="0"/>
              </a:rPr>
              <a:t>A - Area di </a:t>
            </a: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Attesa: </a:t>
            </a:r>
            <a:r>
              <a:rPr lang="it-IT" sz="1600" b="1" dirty="0">
                <a:latin typeface="Century Gothic" pitchFamily="34" charset="0"/>
              </a:rPr>
              <a:t>1667</a:t>
            </a:r>
          </a:p>
          <a:p>
            <a:pPr eaLnBrk="0" hangingPunc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B1 - </a:t>
            </a:r>
            <a:r>
              <a:rPr lang="it-IT" sz="1400" dirty="0">
                <a:solidFill>
                  <a:schemeClr val="accent1"/>
                </a:solidFill>
                <a:latin typeface="Century Gothic" pitchFamily="34" charset="0"/>
              </a:rPr>
              <a:t>Area di Ricovero Scoperta: </a:t>
            </a:r>
            <a:r>
              <a:rPr lang="it-IT" sz="1400" b="1" dirty="0">
                <a:latin typeface="Century Gothic" pitchFamily="34" charset="0"/>
              </a:rPr>
              <a:t>1269</a:t>
            </a:r>
          </a:p>
          <a:p>
            <a:pPr eaLnBrk="0" hangingPunc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B2 - </a:t>
            </a:r>
            <a:r>
              <a:rPr lang="it-IT" sz="1400" dirty="0">
                <a:solidFill>
                  <a:schemeClr val="accent1"/>
                </a:solidFill>
                <a:latin typeface="Century Gothic" pitchFamily="34" charset="0"/>
              </a:rPr>
              <a:t>Area di Ricovero Coperta: </a:t>
            </a:r>
            <a:r>
              <a:rPr lang="it-IT" sz="1400" b="1" dirty="0">
                <a:latin typeface="Century Gothic" pitchFamily="34" charset="0"/>
              </a:rPr>
              <a:t>1068</a:t>
            </a:r>
          </a:p>
          <a:p>
            <a:pPr eaLnBrk="0" hangingPunc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C - </a:t>
            </a:r>
            <a:r>
              <a:rPr lang="it-IT" sz="1200" dirty="0">
                <a:solidFill>
                  <a:schemeClr val="accent1"/>
                </a:solidFill>
                <a:latin typeface="Century Gothic" pitchFamily="34" charset="0"/>
              </a:rPr>
              <a:t>Area di Ammassamento Soccorritori</a:t>
            </a:r>
            <a:r>
              <a:rPr lang="it-IT" sz="1400" dirty="0">
                <a:solidFill>
                  <a:schemeClr val="accent1"/>
                </a:solidFill>
                <a:latin typeface="Century Gothic" pitchFamily="34" charset="0"/>
              </a:rPr>
              <a:t>: </a:t>
            </a:r>
            <a:r>
              <a:rPr lang="it-IT" sz="1400" b="1" dirty="0">
                <a:latin typeface="Century Gothic" pitchFamily="34" charset="0"/>
              </a:rPr>
              <a:t>405</a:t>
            </a:r>
          </a:p>
          <a:p>
            <a:pPr eaLnBrk="0" hangingPunc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D - </a:t>
            </a:r>
            <a:r>
              <a:rPr lang="it-IT" sz="1600" dirty="0" err="1">
                <a:solidFill>
                  <a:schemeClr val="accent1"/>
                </a:solidFill>
                <a:latin typeface="Century Gothic" pitchFamily="34" charset="0"/>
              </a:rPr>
              <a:t>Elisuperficie</a:t>
            </a: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: </a:t>
            </a:r>
            <a:r>
              <a:rPr lang="it-IT" sz="1600" b="1" dirty="0">
                <a:latin typeface="Century Gothic" pitchFamily="34" charset="0"/>
              </a:rPr>
              <a:t>588</a:t>
            </a:r>
          </a:p>
          <a:p>
            <a:pPr eaLnBrk="0" hangingPunc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E - Bene Culturale: </a:t>
            </a:r>
            <a:r>
              <a:rPr lang="it-IT" sz="1600" b="1" dirty="0">
                <a:latin typeface="Century Gothic" pitchFamily="34" charset="0"/>
              </a:rPr>
              <a:t>1034</a:t>
            </a:r>
          </a:p>
          <a:p>
            <a:pPr eaLnBrk="0" hangingPunct="0">
              <a:lnSpc>
                <a:spcPct val="150000"/>
              </a:lnSpc>
              <a:buNone/>
            </a:pPr>
            <a:endParaRPr lang="it-IT" sz="1600" dirty="0">
              <a:solidFill>
                <a:schemeClr val="accent1"/>
              </a:solidFill>
              <a:latin typeface="Century Gothic" pitchFamily="34" charset="0"/>
            </a:endParaRPr>
          </a:p>
          <a:p>
            <a:pPr eaLnBrk="0" hangingPunc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PC - </a:t>
            </a:r>
            <a:r>
              <a:rPr lang="it-IT" sz="1200" dirty="0">
                <a:solidFill>
                  <a:schemeClr val="accent1"/>
                </a:solidFill>
                <a:latin typeface="Century Gothic" pitchFamily="34" charset="0"/>
              </a:rPr>
              <a:t>Sede Comunale Protezione Civile: </a:t>
            </a:r>
            <a:r>
              <a:rPr lang="it-IT" sz="1400" b="1" dirty="0">
                <a:latin typeface="Century Gothic" pitchFamily="34" charset="0"/>
              </a:rPr>
              <a:t>223</a:t>
            </a:r>
          </a:p>
          <a:p>
            <a:pPr eaLnBrk="0" hangingPunc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PF - </a:t>
            </a:r>
            <a:r>
              <a:rPr lang="it-IT" sz="1400" dirty="0">
                <a:solidFill>
                  <a:schemeClr val="accent1"/>
                </a:solidFill>
                <a:latin typeface="Century Gothic" pitchFamily="34" charset="0"/>
              </a:rPr>
              <a:t>Prefettura: </a:t>
            </a:r>
            <a:r>
              <a:rPr lang="it-IT" sz="1400" b="1" dirty="0">
                <a:latin typeface="Century Gothic" pitchFamily="34" charset="0"/>
              </a:rPr>
              <a:t>4</a:t>
            </a:r>
          </a:p>
          <a:p>
            <a:pPr eaLnBrk="0" hangingPunct="0">
              <a:lnSpc>
                <a:spcPct val="20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RI - </a:t>
            </a:r>
            <a:r>
              <a:rPr lang="it-IT" sz="1400" dirty="0">
                <a:solidFill>
                  <a:schemeClr val="accent1"/>
                </a:solidFill>
                <a:latin typeface="Century Gothic" pitchFamily="34" charset="0"/>
              </a:rPr>
              <a:t>Presidi territoriali: </a:t>
            </a:r>
            <a:r>
              <a:rPr lang="it-IT" sz="1400" b="1" dirty="0">
                <a:latin typeface="Century Gothic" pitchFamily="34" charset="0"/>
              </a:rPr>
              <a:t>406</a:t>
            </a:r>
          </a:p>
          <a:p>
            <a:pPr eaLnBrk="0" hangingPunct="0">
              <a:lnSpc>
                <a:spcPct val="200000"/>
              </a:lnSpc>
              <a:buNone/>
            </a:pPr>
            <a:r>
              <a:rPr lang="it-IT" sz="1600" dirty="0">
                <a:solidFill>
                  <a:schemeClr val="accent1"/>
                </a:solidFill>
                <a:latin typeface="Century Gothic" pitchFamily="34" charset="0"/>
              </a:rPr>
              <a:t>ES – </a:t>
            </a:r>
            <a:r>
              <a:rPr lang="it-IT" sz="1400" dirty="0">
                <a:solidFill>
                  <a:schemeClr val="accent1"/>
                </a:solidFill>
                <a:latin typeface="Century Gothic" pitchFamily="34" charset="0"/>
              </a:rPr>
              <a:t>Edifici Strategici : </a:t>
            </a:r>
            <a:r>
              <a:rPr lang="it-IT" sz="1400" b="1" dirty="0">
                <a:latin typeface="Century Gothic" pitchFamily="34" charset="0"/>
              </a:rPr>
              <a:t>306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None/>
            </a:pPr>
            <a:endParaRPr lang="it-IT" sz="14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8619" y="1844824"/>
            <a:ext cx="275041" cy="292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66333" y="2598672"/>
            <a:ext cx="275041" cy="292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57426" y="3126812"/>
            <a:ext cx="275041" cy="292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66332" y="2238626"/>
            <a:ext cx="275041" cy="292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566332" y="3575769"/>
            <a:ext cx="275041" cy="292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9706" name="Rectangle 3"/>
          <p:cNvSpPr txBox="1">
            <a:spLocks noChangeArrowheads="1"/>
          </p:cNvSpPr>
          <p:nvPr/>
        </p:nvSpPr>
        <p:spPr bwMode="auto">
          <a:xfrm>
            <a:off x="4643438" y="6000750"/>
            <a:ext cx="43481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3300"/>
              </a:buClr>
            </a:pPr>
            <a:r>
              <a:rPr lang="it-IT" sz="2800" b="1" dirty="0">
                <a:latin typeface="DecimaWE Rg" pitchFamily="2" charset="0"/>
              </a:rPr>
              <a:t>8139</a:t>
            </a:r>
            <a:r>
              <a:rPr lang="it-IT" sz="2800" dirty="0">
                <a:solidFill>
                  <a:schemeClr val="accent1"/>
                </a:solidFill>
                <a:latin typeface="DecimaWE Rg" pitchFamily="2" charset="0"/>
              </a:rPr>
              <a:t> </a:t>
            </a:r>
            <a:r>
              <a:rPr lang="it-IT" dirty="0" err="1" smtClean="0">
                <a:solidFill>
                  <a:schemeClr val="accent1"/>
                </a:solidFill>
                <a:latin typeface="DecimaWE Rg" pitchFamily="2" charset="0"/>
              </a:rPr>
              <a:t>municipal</a:t>
            </a:r>
            <a:r>
              <a:rPr lang="it-IT" dirty="0" smtClean="0">
                <a:solidFill>
                  <a:schemeClr val="accent1"/>
                </a:solidFill>
                <a:latin typeface="DecimaWE Rg" pitchFamily="2" charset="0"/>
              </a:rPr>
              <a:t> </a:t>
            </a:r>
            <a:r>
              <a:rPr lang="it-IT" dirty="0" err="1" smtClean="0">
                <a:solidFill>
                  <a:schemeClr val="accent1"/>
                </a:solidFill>
                <a:latin typeface="DecimaWE Rg" pitchFamily="2" charset="0"/>
              </a:rPr>
              <a:t>areas</a:t>
            </a:r>
            <a:r>
              <a:rPr lang="it-IT" dirty="0" smtClean="0">
                <a:solidFill>
                  <a:schemeClr val="accent1"/>
                </a:solidFill>
                <a:latin typeface="DecimaWE Rg" pitchFamily="2" charset="0"/>
              </a:rPr>
              <a:t> </a:t>
            </a:r>
            <a:r>
              <a:rPr lang="it-IT" dirty="0" err="1" smtClean="0">
                <a:solidFill>
                  <a:schemeClr val="accent1"/>
                </a:solidFill>
                <a:latin typeface="DecimaWE Rg" pitchFamily="2" charset="0"/>
              </a:rPr>
              <a:t>individuated</a:t>
            </a:r>
            <a:r>
              <a:rPr lang="it-IT" dirty="0" smtClean="0">
                <a:solidFill>
                  <a:schemeClr val="accent1"/>
                </a:solidFill>
                <a:latin typeface="DecimaWE Rg" pitchFamily="2" charset="0"/>
              </a:rPr>
              <a:t> (2012)</a:t>
            </a:r>
            <a:endParaRPr lang="it-IT" sz="1200" b="1" dirty="0">
              <a:solidFill>
                <a:srgbClr val="FFFFFF"/>
              </a:solidFill>
              <a:latin typeface="DecimaWE Rg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66332" y="3943840"/>
            <a:ext cx="275039" cy="27503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558619" y="4745151"/>
            <a:ext cx="283949" cy="2839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568003" y="5174570"/>
            <a:ext cx="279217" cy="31830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73375" y="5670009"/>
            <a:ext cx="281408" cy="28140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573375" y="6101953"/>
            <a:ext cx="291311" cy="2913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4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29712" name="Rectangle 2"/>
          <p:cNvSpPr txBox="1">
            <a:spLocks noChangeArrowheads="1"/>
          </p:cNvSpPr>
          <p:nvPr/>
        </p:nvSpPr>
        <p:spPr bwMode="auto">
          <a:xfrm>
            <a:off x="1" y="138424"/>
            <a:ext cx="853250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/>
          <a:lstStyle/>
          <a:p>
            <a:pPr algn="ctr">
              <a:buNone/>
            </a:pPr>
            <a:r>
              <a:rPr lang="it-IT" sz="2400" dirty="0" err="1" smtClean="0">
                <a:solidFill>
                  <a:srgbClr val="FFFF00"/>
                </a:solidFill>
                <a:latin typeface="Century Gothic" pitchFamily="34" charset="0"/>
              </a:rPr>
              <a:t>Municipal</a:t>
            </a:r>
            <a:r>
              <a:rPr lang="it-IT" sz="24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latin typeface="Century Gothic" pitchFamily="34" charset="0"/>
              </a:rPr>
              <a:t>emergency</a:t>
            </a:r>
            <a:r>
              <a:rPr lang="it-IT" sz="24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latin typeface="Century Gothic" pitchFamily="34" charset="0"/>
              </a:rPr>
              <a:t>areas</a:t>
            </a:r>
            <a:r>
              <a:rPr lang="it-IT" sz="2400" dirty="0" smtClean="0">
                <a:solidFill>
                  <a:srgbClr val="FFFF00"/>
                </a:solidFill>
                <a:latin typeface="Century Gothic" pitchFamily="34" charset="0"/>
              </a:rPr>
              <a:t> web management </a:t>
            </a:r>
            <a:r>
              <a:rPr lang="it-IT" sz="2400" dirty="0" err="1" smtClean="0">
                <a:solidFill>
                  <a:srgbClr val="FFFF00"/>
                </a:solidFill>
                <a:latin typeface="Century Gothic" pitchFamily="34" charset="0"/>
              </a:rPr>
              <a:t>system</a:t>
            </a:r>
            <a:r>
              <a:rPr lang="it-IT" sz="2400" b="1" dirty="0">
                <a:solidFill>
                  <a:srgbClr val="FFFF00"/>
                </a:solidFill>
                <a:latin typeface="Century Gothic" pitchFamily="34" charset="0"/>
              </a:rPr>
              <a:t/>
            </a:r>
            <a:br>
              <a:rPr lang="it-IT" sz="2400" b="1" dirty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it-IT" sz="2000" b="1" dirty="0">
                <a:solidFill>
                  <a:srgbClr val="FFFF00"/>
                </a:solidFill>
                <a:latin typeface="Century Gothic" pitchFamily="34" charset="0"/>
              </a:rPr>
              <a:t>http://areeemergenza.protezionecivile.fvg.it</a:t>
            </a:r>
          </a:p>
          <a:p>
            <a:pPr>
              <a:buNone/>
            </a:pPr>
            <a:r>
              <a:rPr lang="it-IT" sz="2000" b="1" dirty="0" err="1" smtClean="0">
                <a:solidFill>
                  <a:srgbClr val="FFFF00"/>
                </a:solidFill>
                <a:latin typeface="Century Gothic" pitchFamily="34" charset="0"/>
              </a:rPr>
              <a:t>project</a:t>
            </a:r>
            <a:r>
              <a:rPr lang="it-IT" sz="2000" b="1" dirty="0" smtClean="0">
                <a:solidFill>
                  <a:srgbClr val="FFFF00"/>
                </a:solidFill>
                <a:latin typeface="Century Gothic" pitchFamily="34" charset="0"/>
              </a:rPr>
              <a:t>  </a:t>
            </a:r>
            <a:r>
              <a:rPr lang="it-IT" sz="2000" b="1" dirty="0">
                <a:solidFill>
                  <a:srgbClr val="FFFF00"/>
                </a:solidFill>
                <a:latin typeface="Century Gothic" pitchFamily="34" charset="0"/>
              </a:rPr>
              <a:t>RIMACOMM </a:t>
            </a:r>
            <a:r>
              <a:rPr lang="it-IT" sz="2000" b="1" dirty="0" smtClean="0">
                <a:solidFill>
                  <a:srgbClr val="FFFF00"/>
                </a:solidFill>
                <a:latin typeface="Century Gothic" pitchFamily="34" charset="0"/>
              </a:rPr>
              <a:t>co-</a:t>
            </a:r>
            <a:r>
              <a:rPr lang="it-IT" sz="2000" b="1" dirty="0" err="1" smtClean="0">
                <a:solidFill>
                  <a:srgbClr val="FFFF00"/>
                </a:solidFill>
                <a:latin typeface="Century Gothic" pitchFamily="34" charset="0"/>
              </a:rPr>
              <a:t>financed</a:t>
            </a:r>
            <a:r>
              <a:rPr lang="it-IT" sz="2000" b="1" dirty="0" smtClean="0">
                <a:solidFill>
                  <a:srgbClr val="FFFF00"/>
                </a:solidFill>
                <a:latin typeface="Century Gothic" pitchFamily="34" charset="0"/>
              </a:rPr>
              <a:t> by UE </a:t>
            </a:r>
            <a:r>
              <a:rPr lang="it-IT" sz="2000" b="1" dirty="0" err="1" smtClean="0">
                <a:solidFill>
                  <a:srgbClr val="FFFF00"/>
                </a:solidFill>
                <a:latin typeface="Century Gothic" pitchFamily="34" charset="0"/>
              </a:rPr>
              <a:t>program</a:t>
            </a:r>
            <a:r>
              <a:rPr lang="it-IT" b="1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  <a:latin typeface="Century Gothic" pitchFamily="34" charset="0"/>
              </a:rPr>
              <a:t>Interreg</a:t>
            </a:r>
            <a:r>
              <a:rPr lang="it-IT" b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endParaRPr lang="it-IT" sz="2000" b="1" i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 rot="16200000">
            <a:off x="-944563" y="2727326"/>
            <a:ext cx="24288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/>
          <a:lstStyle/>
          <a:p>
            <a:pPr algn="ctr">
              <a:defRPr/>
            </a:pPr>
            <a:r>
              <a:rPr lang="it-IT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DecimaWE Rg" pitchFamily="2" charset="0"/>
                <a:cs typeface="+mn-cs"/>
              </a:rPr>
              <a:t>Emergency </a:t>
            </a:r>
            <a:r>
              <a:rPr lang="it-IT" sz="20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DecimaWE Rg" pitchFamily="2" charset="0"/>
                <a:cs typeface="+mn-cs"/>
              </a:rPr>
              <a:t>Areas</a:t>
            </a:r>
            <a:r>
              <a:rPr lang="it-IT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DecimaWE Rg" pitchFamily="2" charset="0"/>
                <a:cs typeface="+mn-cs"/>
              </a:rPr>
              <a:t/>
            </a:r>
            <a:br>
              <a:rPr lang="it-IT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DecimaWE Rg" pitchFamily="2" charset="0"/>
                <a:cs typeface="+mn-cs"/>
              </a:rPr>
            </a:br>
            <a:r>
              <a:rPr lang="it-IT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DecimaWE Rg" pitchFamily="2" charset="0"/>
                <a:cs typeface="+mn-cs"/>
              </a:rPr>
              <a:t/>
            </a:r>
            <a:br>
              <a:rPr lang="it-IT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DecimaWE Rg" pitchFamily="2" charset="0"/>
                <a:cs typeface="+mn-cs"/>
              </a:rPr>
            </a:br>
            <a:endParaRPr lang="it-IT" sz="2000" b="1" i="1" dirty="0">
              <a:solidFill>
                <a:schemeClr val="bg1">
                  <a:lumMod val="20000"/>
                  <a:lumOff val="80000"/>
                </a:schemeClr>
              </a:solidFill>
              <a:latin typeface="DecimaWE Rg" pitchFamily="2" charset="0"/>
              <a:cs typeface="+mn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 rot="16200000">
            <a:off x="-890588" y="5183188"/>
            <a:ext cx="2320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/>
          <a:lstStyle/>
          <a:p>
            <a:pPr algn="ctr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DecimaWE Rg" pitchFamily="2" charset="0"/>
                <a:cs typeface="+mn-cs"/>
              </a:rPr>
              <a:t>Altre aree</a:t>
            </a:r>
            <a:endParaRPr lang="it-IT" b="1" i="1" dirty="0">
              <a:solidFill>
                <a:schemeClr val="tx2">
                  <a:lumMod val="75000"/>
                </a:schemeClr>
              </a:solidFill>
              <a:latin typeface="DecimaWE Rg" pitchFamily="2" charset="0"/>
              <a:cs typeface="+mn-cs"/>
            </a:endParaRPr>
          </a:p>
        </p:txBody>
      </p:sp>
      <p:pic>
        <p:nvPicPr>
          <p:cNvPr id="29715" name="Picture 5" descr="\\nope\nope\Lavori-Documenti\presentazioni\Presentazione PRE 2012\immagini\Totale aree emergenza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1906588"/>
            <a:ext cx="44196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Grafik 5" descr="logo_interreg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82503" y="865924"/>
            <a:ext cx="12239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98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611493" y="1454150"/>
            <a:ext cx="8461081" cy="4675195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300">
                <a:solidFill>
                  <a:srgbClr val="FFFFFF"/>
                </a:solidFill>
                <a:latin typeface="DecimaWE Rg" pitchFamily="2" charset="0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100">
                <a:solidFill>
                  <a:srgbClr val="FFFFFF"/>
                </a:solidFill>
                <a:latin typeface="DecimaWE Rg" pitchFamily="2" charset="0"/>
                <a:ea typeface="ＭＳ Ｐゴシック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900">
                <a:solidFill>
                  <a:srgbClr val="FFFFFF"/>
                </a:solidFill>
                <a:latin typeface="DecimaWE Rg" pitchFamily="2" charset="0"/>
                <a:ea typeface="ＭＳ Ｐゴシック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>
                <a:solidFill>
                  <a:srgbClr val="FFFFFF"/>
                </a:solidFill>
                <a:latin typeface="DecimaWE Rg" pitchFamily="2" charset="0"/>
                <a:ea typeface="ＭＳ Ｐゴシック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500">
                <a:solidFill>
                  <a:srgbClr val="FFFFFF"/>
                </a:solidFill>
                <a:latin typeface="DecimaWE Rg" pitchFamily="2" charset="0"/>
                <a:ea typeface="ＭＳ Ｐゴシック" charset="0"/>
              </a:defRPr>
            </a:lvl5pPr>
            <a:lvl6pPr marL="2514445" indent="-2285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rgbClr val="FFFFFF"/>
                </a:solidFill>
                <a:latin typeface="+mn-lt"/>
              </a:defRPr>
            </a:lvl6pPr>
            <a:lvl7pPr marL="2971617" indent="-2285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rgbClr val="FFFFFF"/>
                </a:solidFill>
                <a:latin typeface="+mn-lt"/>
              </a:defRPr>
            </a:lvl7pPr>
            <a:lvl8pPr marL="3428788" indent="-2285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rgbClr val="FFFFFF"/>
                </a:solidFill>
                <a:latin typeface="+mn-lt"/>
              </a:defRPr>
            </a:lvl8pPr>
            <a:lvl9pPr marL="3885960" indent="-2285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New notification style 				</a:t>
            </a:r>
            <a:r>
              <a:rPr lang="en-GB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	</a:t>
            </a:r>
            <a:r>
              <a:rPr lang="en-GB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OK</a:t>
            </a:r>
            <a:endParaRPr lang="en-GB" sz="20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Test phase (email to PCR-OGS staff) 			</a:t>
            </a:r>
            <a:r>
              <a:rPr lang="en-GB" sz="28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OK</a:t>
            </a:r>
            <a:endParaRPr lang="en-GB" sz="20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Training SOR operators (email to SOR)       		          </a:t>
            </a:r>
            <a:r>
              <a:rPr lang="en-GB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STARTED</a:t>
            </a:r>
            <a:endParaRPr lang="en-GB" sz="20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Automatic email sending to municipalities </a:t>
            </a:r>
          </a:p>
          <a:p>
            <a:pPr marL="0" indent="0"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      (dynamic list) 					          </a:t>
            </a:r>
            <a:r>
              <a:rPr lang="en-GB" sz="2000" b="1" dirty="0">
                <a:solidFill>
                  <a:schemeClr val="tx1"/>
                </a:solidFill>
                <a:latin typeface="Century Gothic"/>
                <a:cs typeface="Century Gothic"/>
              </a:rPr>
              <a:t>STARTED</a:t>
            </a: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		</a:t>
            </a:r>
          </a:p>
          <a:p>
            <a:pPr marL="0" indent="0">
              <a:buFontTx/>
              <a:buNone/>
              <a:defRPr/>
            </a:pPr>
            <a:r>
              <a:rPr lang="it-IT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NEXT</a:t>
            </a:r>
            <a:r>
              <a:rPr lang="en-GB" sz="2000" b="1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STEPS</a:t>
            </a:r>
          </a:p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establish </a:t>
            </a:r>
            <a:r>
              <a:rPr lang="en-GB" sz="2000" dirty="0">
                <a:solidFill>
                  <a:schemeClr val="tx1"/>
                </a:solidFill>
                <a:latin typeface="Century Gothic"/>
                <a:cs typeface="Century Gothic"/>
              </a:rPr>
              <a:t>a system in which the </a:t>
            </a: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 CP volunteers  compile </a:t>
            </a:r>
            <a:r>
              <a:rPr lang="en-GB" sz="2000" dirty="0">
                <a:solidFill>
                  <a:schemeClr val="tx1"/>
                </a:solidFill>
                <a:latin typeface="Century Gothic"/>
                <a:cs typeface="Century Gothic"/>
              </a:rPr>
              <a:t>and send to </a:t>
            </a: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SOR a seismic resentment </a:t>
            </a:r>
            <a:r>
              <a:rPr lang="en-GB" sz="2000" dirty="0">
                <a:solidFill>
                  <a:schemeClr val="tx1"/>
                </a:solidFill>
                <a:latin typeface="Century Gothic"/>
                <a:cs typeface="Century Gothic"/>
              </a:rPr>
              <a:t>questionnaire </a:t>
            </a: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for the municipality </a:t>
            </a:r>
            <a:r>
              <a:rPr lang="en-GB" sz="2000" dirty="0">
                <a:solidFill>
                  <a:schemeClr val="tx1"/>
                </a:solidFill>
                <a:latin typeface="Century Gothic"/>
                <a:cs typeface="Century Gothic"/>
              </a:rPr>
              <a:t>they belong </a:t>
            </a:r>
            <a:r>
              <a:rPr lang="en-GB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to 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(</a:t>
            </a:r>
            <a:r>
              <a:rPr lang="it-IT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web </a:t>
            </a:r>
            <a:r>
              <a:rPr lang="en-GB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questionnaire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) in </a:t>
            </a:r>
            <a:r>
              <a:rPr lang="it-IT" sz="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order</a:t>
            </a:r>
            <a:endParaRPr lang="it-IT" sz="20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>
              <a:buFontTx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    to </a:t>
            </a:r>
            <a:r>
              <a:rPr lang="it-IT" sz="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give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us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 a feedback of the </a:t>
            </a:r>
            <a:r>
              <a:rPr lang="it-IT" sz="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events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’ </a:t>
            </a:r>
            <a:r>
              <a:rPr lang="it-IT" sz="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effect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 on the </a:t>
            </a:r>
            <a:r>
              <a:rPr lang="it-IT" sz="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territory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				</a:t>
            </a:r>
            <a:endParaRPr lang="it-IT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590799" y="368609"/>
            <a:ext cx="3961453" cy="53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dirty="0" smtClean="0">
                <a:solidFill>
                  <a:srgbClr val="FFFF00"/>
                </a:solidFill>
                <a:latin typeface="Century Gothic"/>
                <a:cs typeface="Century Gothic"/>
              </a:rPr>
              <a:t>    State of the Art</a:t>
            </a:r>
            <a:endParaRPr lang="en-GB" sz="24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274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634048" y="1011237"/>
            <a:ext cx="8258504" cy="4758061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</a:pPr>
            <a:r>
              <a:rPr lang="en-GB" sz="2000" dirty="0">
                <a:latin typeface="Century Gothic" pitchFamily="34" charset="0"/>
              </a:rPr>
              <a:t>…. from an emergency management perspective, it is possible to say that the notification form illustrated constitutes the </a:t>
            </a:r>
            <a:r>
              <a:rPr lang="en-GB" altLang="en-GB" sz="2000" dirty="0">
                <a:latin typeface="Century Gothic" pitchFamily="34" charset="0"/>
              </a:rPr>
              <a:t>“</a:t>
            </a:r>
            <a:r>
              <a:rPr lang="en-GB" altLang="ja-JP" sz="2000" b="1" u="sng" dirty="0">
                <a:latin typeface="Century Gothic" pitchFamily="34" charset="0"/>
              </a:rPr>
              <a:t>signal in code</a:t>
            </a:r>
            <a:r>
              <a:rPr lang="en-GB" altLang="en-GB" sz="2000" dirty="0">
                <a:latin typeface="Century Gothic" pitchFamily="34" charset="0"/>
              </a:rPr>
              <a:t>”</a:t>
            </a:r>
            <a:r>
              <a:rPr lang="en-GB" altLang="ja-JP" sz="2000" dirty="0">
                <a:latin typeface="Century Gothic" pitchFamily="34" charset="0"/>
              </a:rPr>
              <a:t> for activating a predefined procedure within a set of three level of coordinated response. </a:t>
            </a:r>
          </a:p>
          <a:p>
            <a:pPr>
              <a:spcBef>
                <a:spcPct val="20000"/>
              </a:spcBef>
              <a:buClr>
                <a:srgbClr val="FF3300"/>
              </a:buClr>
            </a:pPr>
            <a:r>
              <a:rPr lang="en-GB" sz="2000" dirty="0">
                <a:latin typeface="Century Gothic" pitchFamily="34" charset="0"/>
              </a:rPr>
              <a:t>This simple operative characterization of the potential post-event scenario (Alpha, Bravo, Charlie) has multiple advantages: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Font typeface="Cambria" pitchFamily="18" charset="0"/>
              <a:buAutoNum type="alphaLcPeriod"/>
            </a:pPr>
            <a:r>
              <a:rPr lang="en-GB" sz="2000" dirty="0" smtClean="0">
                <a:latin typeface="Century Gothic" pitchFamily="34" charset="0"/>
              </a:rPr>
              <a:t> it </a:t>
            </a:r>
            <a:r>
              <a:rPr lang="en-GB" sz="2000" dirty="0">
                <a:latin typeface="Century Gothic" pitchFamily="34" charset="0"/>
              </a:rPr>
              <a:t>avoids false alarms (mainly for the media);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Font typeface="Cambria" pitchFamily="18" charset="0"/>
              <a:buAutoNum type="alphaLcPeriod"/>
            </a:pPr>
            <a:r>
              <a:rPr lang="en-GB" sz="2000" dirty="0" smtClean="0">
                <a:latin typeface="Century Gothic" pitchFamily="34" charset="0"/>
              </a:rPr>
              <a:t> generates </a:t>
            </a:r>
            <a:r>
              <a:rPr lang="en-GB" sz="2000" dirty="0">
                <a:latin typeface="Century Gothic" pitchFamily="34" charset="0"/>
              </a:rPr>
              <a:t>a clear and unique request of activation of predefined procedures, and, especially,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Font typeface="Cambria" pitchFamily="18" charset="0"/>
              <a:buAutoNum type="alphaLcPeriod"/>
            </a:pPr>
            <a:r>
              <a:rPr lang="en-GB" sz="2000" dirty="0" smtClean="0">
                <a:latin typeface="Century Gothic" pitchFamily="34" charset="0"/>
              </a:rPr>
              <a:t> reduces </a:t>
            </a:r>
            <a:r>
              <a:rPr lang="en-GB" sz="2000" dirty="0">
                <a:latin typeface="Century Gothic" pitchFamily="34" charset="0"/>
              </a:rPr>
              <a:t>organizational noise, always </a:t>
            </a:r>
            <a:r>
              <a:rPr lang="en-GB" sz="2000" dirty="0" smtClean="0">
                <a:latin typeface="Century Gothic" pitchFamily="34" charset="0"/>
              </a:rPr>
              <a:t>present </a:t>
            </a:r>
            <a:r>
              <a:rPr lang="en-GB" sz="2000" dirty="0">
                <a:latin typeface="Century Gothic" pitchFamily="34" charset="0"/>
              </a:rPr>
              <a:t>in the first phase of emergency response, minimizing the time for obtaining a systemic and coordinated response among all the actors involved. </a:t>
            </a:r>
          </a:p>
          <a:p>
            <a:pPr>
              <a:spcBef>
                <a:spcPct val="20000"/>
              </a:spcBef>
              <a:buClr>
                <a:srgbClr val="FF3300"/>
              </a:buClr>
            </a:pPr>
            <a:endParaRPr lang="en-US" sz="2000" dirty="0">
              <a:latin typeface="DecimaWE Rg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063875" y="231775"/>
            <a:ext cx="2768286" cy="53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dirty="0" smtClean="0">
                <a:solidFill>
                  <a:srgbClr val="FFFF00"/>
                </a:solidFill>
                <a:latin typeface="Century Gothic"/>
                <a:cs typeface="Century Gothic"/>
              </a:rPr>
              <a:t> Conclusions</a:t>
            </a:r>
            <a:endParaRPr lang="en-GB" sz="24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455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47" y="1448747"/>
            <a:ext cx="4504456" cy="3060391"/>
          </a:xfrm>
          <a:prstGeom prst="rect">
            <a:avLst/>
          </a:prstGeom>
          <a:ln>
            <a:noFill/>
          </a:ln>
          <a:effectLst>
            <a:reflection stA="52000" endPos="65000" dist="50800" dir="5400000" sy="-100000" algn="bl" rotWithShape="0"/>
            <a:softEdge rad="112500"/>
          </a:effectLst>
          <a:scene3d>
            <a:camera prst="perspectiveRelaxedModerately">
              <a:rot lat="18000000" lon="0" rev="0"/>
            </a:camera>
            <a:lightRig rig="threePt" dir="t"/>
          </a:scene3d>
        </p:spPr>
      </p:pic>
      <p:sp>
        <p:nvSpPr>
          <p:cNvPr id="6" name="Rettangolo 5"/>
          <p:cNvSpPr/>
          <p:nvPr/>
        </p:nvSpPr>
        <p:spPr>
          <a:xfrm>
            <a:off x="1530142" y="548632"/>
            <a:ext cx="60837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>
              <a:buNone/>
            </a:pPr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 </a:t>
            </a:r>
            <a:r>
              <a:rPr lang="it-IT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your</a:t>
            </a:r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ATTENTION</a:t>
            </a:r>
            <a:endParaRPr lang="it-IT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672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891868" y="1454150"/>
            <a:ext cx="7640638" cy="3681413"/>
          </a:xfrm>
          <a:prstGeom prst="rect">
            <a:avLst/>
          </a:prstGeom>
        </p:spPr>
        <p:txBody>
          <a:bodyPr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FF3300"/>
              </a:buClr>
            </a:pPr>
            <a:r>
              <a:rPr lang="en-GB" sz="2000" dirty="0">
                <a:latin typeface="Century Gothic" pitchFamily="34" charset="0"/>
              </a:rPr>
              <a:t>… we </a:t>
            </a:r>
            <a:r>
              <a:rPr lang="en-GB" sz="2000" dirty="0" smtClean="0">
                <a:latin typeface="Century Gothic" pitchFamily="34" charset="0"/>
              </a:rPr>
              <a:t>present a </a:t>
            </a:r>
            <a:r>
              <a:rPr lang="en-GB" sz="2000" dirty="0">
                <a:latin typeface="Century Gothic" pitchFamily="34" charset="0"/>
              </a:rPr>
              <a:t>tangible result of a fruitful collaboration </a:t>
            </a:r>
            <a:r>
              <a:rPr lang="en-GB" sz="2000" dirty="0" smtClean="0">
                <a:latin typeface="Century Gothic" pitchFamily="34" charset="0"/>
              </a:rPr>
              <a:t>between </a:t>
            </a:r>
            <a:r>
              <a:rPr lang="en-GB" sz="2000" dirty="0">
                <a:latin typeface="Century Gothic" pitchFamily="34" charset="0"/>
              </a:rPr>
              <a:t>Civil Protection, </a:t>
            </a:r>
            <a:r>
              <a:rPr lang="en-GB" sz="2000" dirty="0" smtClean="0">
                <a:latin typeface="Century Gothic" pitchFamily="34" charset="0"/>
              </a:rPr>
              <a:t>OGS of Trieste, University </a:t>
            </a:r>
            <a:r>
              <a:rPr lang="en-GB" sz="2000" dirty="0">
                <a:latin typeface="Century Gothic" pitchFamily="34" charset="0"/>
              </a:rPr>
              <a:t>of Udine.</a:t>
            </a:r>
          </a:p>
          <a:p>
            <a:pPr>
              <a:spcBef>
                <a:spcPct val="20000"/>
              </a:spcBef>
              <a:buClr>
                <a:srgbClr val="FF3300"/>
              </a:buClr>
            </a:pPr>
            <a:endParaRPr lang="en-GB" sz="20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GB" sz="2000" dirty="0">
                <a:latin typeface="Century Gothic" pitchFamily="34" charset="0"/>
              </a:rPr>
              <a:t>… all we train in </a:t>
            </a:r>
            <a:r>
              <a:rPr lang="en-GB" altLang="en-GB" sz="2000" dirty="0">
                <a:latin typeface="Century Gothic" pitchFamily="34" charset="0"/>
              </a:rPr>
              <a:t>“</a:t>
            </a:r>
            <a:r>
              <a:rPr lang="en-GB" sz="2000" dirty="0">
                <a:latin typeface="Century Gothic" pitchFamily="34" charset="0"/>
              </a:rPr>
              <a:t>peacetime</a:t>
            </a:r>
            <a:r>
              <a:rPr lang="en-GB" altLang="en-GB" sz="2000" dirty="0">
                <a:latin typeface="Century Gothic" pitchFamily="34" charset="0"/>
              </a:rPr>
              <a:t>”</a:t>
            </a:r>
            <a:r>
              <a:rPr lang="en-GB" sz="2000" dirty="0">
                <a:latin typeface="Century Gothic" pitchFamily="34" charset="0"/>
              </a:rPr>
              <a:t> to be prepared, organized and integrated </a:t>
            </a:r>
            <a:r>
              <a:rPr lang="en-GB" sz="2000" dirty="0" smtClean="0">
                <a:latin typeface="Century Gothic" pitchFamily="34" charset="0"/>
              </a:rPr>
              <a:t>is useful to </a:t>
            </a:r>
            <a:r>
              <a:rPr lang="en-GB" sz="2000" dirty="0">
                <a:latin typeface="Century Gothic" pitchFamily="34" charset="0"/>
              </a:rPr>
              <a:t>deal with future emergencies.</a:t>
            </a:r>
          </a:p>
          <a:p>
            <a:pPr>
              <a:spcBef>
                <a:spcPct val="20000"/>
              </a:spcBef>
              <a:buClr>
                <a:srgbClr val="FF3300"/>
              </a:buClr>
            </a:pPr>
            <a:endParaRPr lang="en-GB" sz="20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GB" sz="2000" dirty="0">
                <a:latin typeface="Century Gothic" pitchFamily="34" charset="0"/>
              </a:rPr>
              <a:t>improve the "resilience</a:t>
            </a:r>
            <a:r>
              <a:rPr lang="en-GB" altLang="en-GB" sz="2000" dirty="0">
                <a:latin typeface="Century Gothic" pitchFamily="34" charset="0"/>
              </a:rPr>
              <a:t>”</a:t>
            </a:r>
            <a:r>
              <a:rPr lang="en-GB" sz="2000" dirty="0">
                <a:latin typeface="Century Gothic" pitchFamily="34" charset="0"/>
              </a:rPr>
              <a:t> of the local system:  </a:t>
            </a:r>
            <a:r>
              <a:rPr lang="en-GB" sz="2000" dirty="0" smtClean="0">
                <a:latin typeface="Century Gothic" pitchFamily="34" charset="0"/>
              </a:rPr>
              <a:t>                   the </a:t>
            </a:r>
            <a:r>
              <a:rPr lang="en-GB" sz="2000" dirty="0">
                <a:latin typeface="Century Gothic" pitchFamily="34" charset="0"/>
              </a:rPr>
              <a:t>ability of each community, conscious of living with acceptable levels of risk, to react in an active and integrated way with the local authorities.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800225" y="399008"/>
            <a:ext cx="5364163" cy="5397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buClrTx/>
              <a:buNone/>
              <a:defRPr/>
            </a:pPr>
            <a:r>
              <a:rPr lang="en-GB" kern="0" dirty="0" smtClean="0">
                <a:latin typeface="Century Gothic"/>
                <a:cs typeface="Century Gothic"/>
              </a:rPr>
              <a:t> Main objectives</a:t>
            </a:r>
            <a:endParaRPr lang="en-GB" kern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594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olo 1"/>
          <p:cNvSpPr>
            <a:spLocks noGrp="1"/>
          </p:cNvSpPr>
          <p:nvPr>
            <p:ph type="title"/>
          </p:nvPr>
        </p:nvSpPr>
        <p:spPr>
          <a:xfrm>
            <a:off x="1800225" y="122238"/>
            <a:ext cx="5364163" cy="539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Century Gothic"/>
                <a:ea typeface="+mj-ea"/>
                <a:cs typeface="Century Gothic"/>
              </a:rPr>
              <a:t> Municipal Emergencies Plans</a:t>
            </a:r>
            <a:endParaRPr lang="en-GB" dirty="0">
              <a:latin typeface="Century Gothic"/>
              <a:ea typeface="+mj-ea"/>
              <a:cs typeface="Century Gothic"/>
            </a:endParaRPr>
          </a:p>
        </p:txBody>
      </p:sp>
      <p:sp>
        <p:nvSpPr>
          <p:cNvPr id="21506" name="Segnaposto contenuto 2"/>
          <p:cNvSpPr>
            <a:spLocks noGrp="1"/>
          </p:cNvSpPr>
          <p:nvPr>
            <p:ph idx="1"/>
          </p:nvPr>
        </p:nvSpPr>
        <p:spPr>
          <a:xfrm>
            <a:off x="539434" y="900113"/>
            <a:ext cx="8533141" cy="54086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latin typeface="Century Gothic" pitchFamily="34" charset="0"/>
              </a:rPr>
              <a:t>[…] describes the seismic emergency procedures introduced at the municipal level as part of the larger project of writing the regional emergency plan in Friuli </a:t>
            </a:r>
            <a:r>
              <a:rPr lang="en-GB" sz="1800" dirty="0" err="1" smtClean="0">
                <a:latin typeface="Century Gothic" pitchFamily="34" charset="0"/>
              </a:rPr>
              <a:t>Venezia</a:t>
            </a:r>
            <a:r>
              <a:rPr lang="en-GB" sz="1800" dirty="0" smtClean="0">
                <a:latin typeface="Century Gothic" pitchFamily="34" charset="0"/>
              </a:rPr>
              <a:t> Giulia.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latin typeface="Century Gothic" pitchFamily="34" charset="0"/>
              </a:rPr>
              <a:t>Earthquakes with magnitude 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up to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GB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=5.5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1800" dirty="0" smtClean="0">
                <a:latin typeface="Century Gothic" pitchFamily="34" charset="0"/>
              </a:rPr>
              <a:t>fall into a class of emergency that often is not regulated by established procedures </a:t>
            </a:r>
            <a:r>
              <a:rPr 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(SEISMIC EMERGENCIES OF TYPE </a:t>
            </a:r>
            <a:r>
              <a:rPr lang="en-GB" alt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“</a:t>
            </a:r>
            <a:r>
              <a:rPr 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a</a:t>
            </a:r>
            <a:r>
              <a:rPr lang="en-GB" alt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”</a:t>
            </a:r>
            <a:r>
              <a:rPr 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 AND </a:t>
            </a:r>
            <a:r>
              <a:rPr lang="en-GB" alt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“</a:t>
            </a:r>
            <a:r>
              <a:rPr 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b</a:t>
            </a:r>
            <a:r>
              <a:rPr lang="en-GB" alt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”</a:t>
            </a:r>
            <a:r>
              <a:rPr 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 (Law 225/1992, art. 2)</a:t>
            </a:r>
            <a:r>
              <a:rPr lang="it-IT" sz="1800" b="1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r>
              <a:rPr lang="en-GB" sz="1800" dirty="0" smtClean="0">
                <a:solidFill>
                  <a:schemeClr val="accent1"/>
                </a:solidFill>
                <a:latin typeface="Century Gothic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latin typeface="Century Gothic" pitchFamily="34" charset="0"/>
              </a:rPr>
              <a:t>For events of greater magnitude in Italy, unfortunately, we often fall into the category of natural disaster that requires massive intervention of the State by extraordinary measures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1800" b="1" dirty="0" smtClean="0">
                <a:solidFill>
                  <a:srgbClr val="A9A57C"/>
                </a:solidFill>
                <a:latin typeface="Century Gothic" pitchFamily="34" charset="0"/>
              </a:rPr>
              <a:t>    </a:t>
            </a:r>
            <a:r>
              <a:rPr 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(SEISMIC EMERGENCIES OF TYPE </a:t>
            </a:r>
            <a:r>
              <a:rPr lang="en-GB" alt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“</a:t>
            </a:r>
            <a:r>
              <a:rPr 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c</a:t>
            </a:r>
            <a:r>
              <a:rPr lang="en-GB" alt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”</a:t>
            </a:r>
            <a:r>
              <a:rPr lang="en-GB" sz="1800" b="1" dirty="0" smtClean="0">
                <a:solidFill>
                  <a:schemeClr val="accent1"/>
                </a:solidFill>
                <a:latin typeface="Century Gothic" pitchFamily="34" charset="0"/>
              </a:rPr>
              <a:t> (Law 225/1992, art. 2)</a:t>
            </a:r>
            <a:r>
              <a:rPr lang="it-IT" sz="1800" b="1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r>
              <a:rPr lang="en-GB" sz="1800" dirty="0" smtClean="0">
                <a:solidFill>
                  <a:schemeClr val="accent1"/>
                </a:solidFill>
                <a:latin typeface="Century Gothic" pitchFamily="34" charset="0"/>
              </a:rPr>
              <a:t>. </a:t>
            </a:r>
            <a:endParaRPr lang="en-GB" sz="1800" b="1" dirty="0" smtClean="0">
              <a:solidFill>
                <a:srgbClr val="A9A57C"/>
              </a:solidFill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latin typeface="Century Gothic" pitchFamily="34" charset="0"/>
              </a:rPr>
              <a:t>Earthquake emergency procedures introduced in the municipal emergencies plans of </a:t>
            </a:r>
            <a:r>
              <a:rPr lang="en-GB" sz="1800" dirty="0">
                <a:latin typeface="Century Gothic" pitchFamily="34" charset="0"/>
              </a:rPr>
              <a:t>F</a:t>
            </a:r>
            <a:r>
              <a:rPr lang="en-GB" sz="1800" dirty="0" smtClean="0">
                <a:latin typeface="Century Gothic" pitchFamily="34" charset="0"/>
              </a:rPr>
              <a:t>VG civil protection identify </a:t>
            </a:r>
            <a:r>
              <a:rPr lang="en-GB" sz="2400" b="1" dirty="0" smtClean="0">
                <a:solidFill>
                  <a:srgbClr val="FF0000"/>
                </a:solidFill>
                <a:latin typeface="Century Gothic" pitchFamily="34" charset="0"/>
              </a:rPr>
              <a:t>three levels of intervention</a:t>
            </a:r>
            <a:r>
              <a:rPr lang="en-GB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sz="1800" dirty="0" smtClean="0">
                <a:latin typeface="Century Gothic" pitchFamily="34" charset="0"/>
              </a:rPr>
              <a:t>according to three degrees of severity depending on the threshold earthquake </a:t>
            </a:r>
            <a:r>
              <a:rPr lang="en-GB" sz="1800" u="sng" dirty="0" smtClean="0">
                <a:latin typeface="Century Gothic" pitchFamily="34" charset="0"/>
              </a:rPr>
              <a:t>magnitude</a:t>
            </a:r>
            <a:r>
              <a:rPr lang="en-GB" sz="1800" dirty="0" smtClean="0">
                <a:latin typeface="Century Gothic" pitchFamily="34" charset="0"/>
              </a:rPr>
              <a:t> exceeded.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latin typeface="Century Gothic" pitchFamily="34" charset="0"/>
              </a:rPr>
              <a:t>A defined level of ACCELERATION exceeded? (To be tested in future)</a:t>
            </a:r>
            <a:endParaRPr lang="it-IT" sz="18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DecimaWE R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5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494" y="724039"/>
            <a:ext cx="8044326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000" dirty="0">
                <a:latin typeface="Century Gothic"/>
                <a:ea typeface="+mn-ea"/>
                <a:cs typeface="Century Gothic"/>
              </a:rPr>
              <a:t>In the planning phase of the emergency is necessary to distinguish the activities </a:t>
            </a:r>
            <a:r>
              <a:rPr lang="en-GB" sz="2000" dirty="0" smtClean="0">
                <a:latin typeface="Century Gothic"/>
                <a:ea typeface="+mn-ea"/>
                <a:cs typeface="Century Gothic"/>
              </a:rPr>
              <a:t>that can </a:t>
            </a:r>
            <a:r>
              <a:rPr lang="en-GB" sz="2000" dirty="0">
                <a:latin typeface="Century Gothic"/>
                <a:ea typeface="+mn-ea"/>
                <a:cs typeface="Century Gothic"/>
              </a:rPr>
              <a:t>be implemented according to different </a:t>
            </a:r>
            <a:r>
              <a:rPr lang="en-GB" sz="2000" b="1" u="sng" dirty="0">
                <a:latin typeface="Century Gothic"/>
                <a:ea typeface="+mn-ea"/>
                <a:cs typeface="Century Gothic"/>
              </a:rPr>
              <a:t>thresholds of magnitude</a:t>
            </a:r>
            <a:r>
              <a:rPr lang="en-GB" sz="2000" dirty="0">
                <a:latin typeface="Century Gothic"/>
                <a:ea typeface="+mn-ea"/>
                <a:cs typeface="Century Gothic"/>
              </a:rPr>
              <a:t>. </a:t>
            </a:r>
            <a:endParaRPr lang="en-GB" sz="2000" dirty="0">
              <a:solidFill>
                <a:srgbClr val="FF0000"/>
              </a:solidFill>
              <a:latin typeface="Century Gothic"/>
              <a:ea typeface="+mn-ea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Century Gothic"/>
              <a:ea typeface="+mn-ea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000" dirty="0">
                <a:latin typeface="Century Gothic"/>
                <a:ea typeface="+mn-ea"/>
                <a:cs typeface="Century Gothic"/>
              </a:rPr>
              <a:t>At </a:t>
            </a:r>
            <a:r>
              <a:rPr lang="en-GB" sz="2000" dirty="0" smtClean="0">
                <a:latin typeface="Century Gothic"/>
                <a:ea typeface="+mn-ea"/>
                <a:cs typeface="Century Gothic"/>
              </a:rPr>
              <a:t>the Regional Operative </a:t>
            </a:r>
            <a:r>
              <a:rPr lang="en-GB" sz="2000" dirty="0" err="1" smtClean="0">
                <a:latin typeface="Century Gothic"/>
                <a:ea typeface="+mn-ea"/>
                <a:cs typeface="Century Gothic"/>
              </a:rPr>
              <a:t>Center</a:t>
            </a:r>
            <a:r>
              <a:rPr lang="en-GB" sz="2000" dirty="0" smtClean="0">
                <a:latin typeface="Century Gothic"/>
                <a:ea typeface="+mn-ea"/>
                <a:cs typeface="Century Gothic"/>
              </a:rPr>
              <a:t> (SOR) we distinguish four </a:t>
            </a:r>
            <a:r>
              <a:rPr lang="en-GB" sz="2000" dirty="0">
                <a:latin typeface="Century Gothic"/>
                <a:ea typeface="+mn-ea"/>
                <a:cs typeface="Century Gothic"/>
              </a:rPr>
              <a:t>classes of </a:t>
            </a:r>
            <a:r>
              <a:rPr lang="en-GB" sz="2000" dirty="0" smtClean="0">
                <a:latin typeface="Century Gothic"/>
                <a:ea typeface="+mn-ea"/>
                <a:cs typeface="Century Gothic"/>
              </a:rPr>
              <a:t>seismic events  </a:t>
            </a:r>
            <a:r>
              <a:rPr lang="en-GB" sz="2000" dirty="0">
                <a:latin typeface="Century Gothic"/>
                <a:ea typeface="+mn-ea"/>
                <a:cs typeface="Century Gothic"/>
              </a:rPr>
              <a:t>related to increasing magnitude:</a:t>
            </a:r>
            <a:endParaRPr lang="it-IT" sz="2000" dirty="0">
              <a:latin typeface="Century Gothic"/>
              <a:ea typeface="+mn-ea"/>
              <a:cs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en-GB" sz="2000" b="1" dirty="0">
                <a:ln w="1905"/>
                <a:solidFill>
                  <a:srgbClr val="98FFD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Instrumental earthquake (M</a:t>
            </a:r>
            <a:r>
              <a:rPr lang="en-GB" sz="2000" b="1" baseline="-25000" dirty="0">
                <a:ln w="1905"/>
                <a:solidFill>
                  <a:srgbClr val="98FFD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L</a:t>
            </a:r>
            <a:r>
              <a:rPr lang="en-GB" sz="2000" b="1" dirty="0">
                <a:ln w="1905"/>
                <a:solidFill>
                  <a:srgbClr val="98FFD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 &lt;2.0);  </a:t>
            </a:r>
            <a:endParaRPr lang="it-IT" sz="2000" b="1" dirty="0">
              <a:ln w="1905"/>
              <a:solidFill>
                <a:srgbClr val="98FFD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ea typeface="+mn-ea"/>
              <a:cs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en-GB" sz="2000" b="1" dirty="0">
                <a:ln w="1905"/>
                <a:solidFill>
                  <a:srgbClr val="FFE7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Light Earthquake (2.0 ≤ M</a:t>
            </a:r>
            <a:r>
              <a:rPr lang="en-GB" sz="2000" b="1" baseline="-25000" dirty="0">
                <a:ln w="1905"/>
                <a:solidFill>
                  <a:srgbClr val="FFE7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L</a:t>
            </a:r>
            <a:r>
              <a:rPr lang="en-GB" sz="2000" b="1" dirty="0">
                <a:ln w="1905"/>
                <a:solidFill>
                  <a:srgbClr val="FFE7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 &lt;3.0);</a:t>
            </a:r>
            <a:endParaRPr lang="it-IT" sz="2000" b="1" dirty="0">
              <a:ln w="1905"/>
              <a:solidFill>
                <a:srgbClr val="FFE70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ea typeface="+mn-ea"/>
              <a:cs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en-GB" sz="2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Moderate earthquake (3.0 ≤ M</a:t>
            </a:r>
            <a:r>
              <a:rPr lang="en-GB" sz="2000" b="1" baseline="-250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L</a:t>
            </a:r>
            <a:r>
              <a:rPr lang="en-GB" sz="2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 &lt;4.5);</a:t>
            </a:r>
            <a:endParaRPr lang="it-IT" sz="20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ea typeface="+mn-ea"/>
              <a:cs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en-GB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Strong earthquake (4.5 ≤ M</a:t>
            </a:r>
            <a:r>
              <a:rPr lang="en-GB" sz="2000" b="1" baseline="-25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L</a:t>
            </a:r>
            <a:r>
              <a:rPr lang="en-GB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n-ea"/>
                <a:cs typeface="Century Gothic"/>
              </a:rPr>
              <a:t> ≤ 5.5);</a:t>
            </a:r>
            <a:endParaRPr lang="it-IT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ea typeface="+mn-ea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Century Gothic"/>
              <a:ea typeface="+mn-ea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000" dirty="0">
                <a:latin typeface="Century Gothic"/>
                <a:ea typeface="+mn-ea"/>
                <a:cs typeface="Century Gothic"/>
              </a:rPr>
              <a:t>At </a:t>
            </a:r>
            <a:r>
              <a:rPr lang="en-GB" sz="2000" dirty="0" smtClean="0">
                <a:latin typeface="Century Gothic"/>
                <a:ea typeface="+mn-ea"/>
                <a:cs typeface="Century Gothic"/>
              </a:rPr>
              <a:t>municipal </a:t>
            </a:r>
            <a:r>
              <a:rPr lang="en-GB" sz="2000" dirty="0">
                <a:latin typeface="Century Gothic"/>
                <a:ea typeface="+mn-ea"/>
                <a:cs typeface="Century Gothic"/>
              </a:rPr>
              <a:t>level, </a:t>
            </a:r>
            <a:r>
              <a:rPr lang="en-GB" sz="2000" b="1" u="sng" dirty="0">
                <a:latin typeface="Century Gothic"/>
                <a:ea typeface="+mn-ea"/>
                <a:cs typeface="Century Gothic"/>
              </a:rPr>
              <a:t>involved in the early stages of the emergency</a:t>
            </a:r>
            <a:r>
              <a:rPr lang="en-GB" sz="2000" dirty="0">
                <a:latin typeface="Century Gothic"/>
                <a:ea typeface="+mn-ea"/>
                <a:cs typeface="Century Gothic"/>
              </a:rPr>
              <a:t> in case of a seismic event are: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romanUcPeriod"/>
              <a:defRPr/>
            </a:pPr>
            <a:r>
              <a:rPr lang="en-GB" sz="2000" dirty="0">
                <a:latin typeface="Century Gothic"/>
                <a:ea typeface="+mn-ea"/>
                <a:cs typeface="Century Gothic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Century Gothic"/>
                <a:ea typeface="+mn-ea"/>
                <a:cs typeface="Century Gothic"/>
              </a:rPr>
              <a:t>mayor</a:t>
            </a:r>
            <a:r>
              <a:rPr lang="en-GB" sz="2000" dirty="0">
                <a:latin typeface="Century Gothic"/>
                <a:ea typeface="+mn-ea"/>
                <a:cs typeface="Century Gothic"/>
              </a:rPr>
              <a:t>;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romanUcPeriod"/>
              <a:defRPr/>
            </a:pPr>
            <a:r>
              <a:rPr lang="en-GB" sz="2000" dirty="0">
                <a:latin typeface="Century Gothic"/>
                <a:ea typeface="+mn-ea"/>
                <a:cs typeface="Century Gothic"/>
              </a:rPr>
              <a:t>the regional civil protection;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romanUcPeriod"/>
              <a:defRPr/>
            </a:pPr>
            <a:r>
              <a:rPr lang="en-GB" sz="2000" dirty="0">
                <a:latin typeface="Century Gothic"/>
                <a:ea typeface="+mn-ea"/>
                <a:cs typeface="Century Gothic"/>
              </a:rPr>
              <a:t>the group of municipal civil </a:t>
            </a:r>
            <a:r>
              <a:rPr lang="en-GB" sz="2000" dirty="0" smtClean="0">
                <a:latin typeface="Century Gothic"/>
                <a:ea typeface="+mn-ea"/>
                <a:cs typeface="Century Gothic"/>
              </a:rPr>
              <a:t>protection volunteers;</a:t>
            </a:r>
            <a:endParaRPr lang="en-GB" sz="2000" dirty="0">
              <a:latin typeface="Century Gothic"/>
              <a:ea typeface="+mn-ea"/>
              <a:cs typeface="Century Gothic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romanUcPeriod"/>
              <a:defRPr/>
            </a:pPr>
            <a:r>
              <a:rPr lang="en-GB" sz="2000" dirty="0">
                <a:latin typeface="Century Gothic"/>
                <a:ea typeface="+mn-ea"/>
                <a:cs typeface="Century Gothic"/>
              </a:rPr>
              <a:t>relevant building security </a:t>
            </a:r>
            <a:r>
              <a:rPr lang="en-GB" sz="2000" dirty="0" smtClean="0">
                <a:latin typeface="Century Gothic"/>
                <a:ea typeface="+mn-ea"/>
                <a:cs typeface="Century Gothic"/>
              </a:rPr>
              <a:t>operators.</a:t>
            </a:r>
            <a:endParaRPr lang="it-IT" sz="2000" dirty="0">
              <a:latin typeface="Century Gothic"/>
              <a:ea typeface="+mn-ea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Century Gothic"/>
              <a:ea typeface="+mn-ea"/>
              <a:cs typeface="Century Gothic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800225" y="122238"/>
            <a:ext cx="5364163" cy="539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Century Gothic"/>
                <a:ea typeface="+mj-ea"/>
                <a:cs typeface="Century Gothic"/>
              </a:rPr>
              <a:t> Municipal Emergencies Plans</a:t>
            </a:r>
            <a:endParaRPr lang="en-GB" dirty="0"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30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3"/>
          <p:cNvSpPr txBox="1">
            <a:spLocks noChangeArrowheads="1"/>
          </p:cNvSpPr>
          <p:nvPr/>
        </p:nvSpPr>
        <p:spPr bwMode="auto">
          <a:xfrm>
            <a:off x="490866" y="809453"/>
            <a:ext cx="480122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None/>
            </a:pPr>
            <a:r>
              <a:rPr lang="en-GB" sz="2000" dirty="0">
                <a:latin typeface="Century Gothic" pitchFamily="34" charset="0"/>
              </a:rPr>
              <a:t>The classification of the municipalities (3 alarm levels along with no alarm) is based on an empirical predictive equation that relates the </a:t>
            </a:r>
            <a:r>
              <a:rPr lang="en-GB" sz="2000" dirty="0" err="1">
                <a:latin typeface="Century Gothic" pitchFamily="34" charset="0"/>
              </a:rPr>
              <a:t>Mercalli-Cancani-Sieberg</a:t>
            </a:r>
            <a:r>
              <a:rPr lang="en-GB" sz="2000" dirty="0">
                <a:latin typeface="Century Gothic" pitchFamily="34" charset="0"/>
              </a:rPr>
              <a:t> (MCS) intensity in the </a:t>
            </a:r>
            <a:r>
              <a:rPr lang="en-GB" sz="2000" dirty="0" smtClean="0">
                <a:latin typeface="Century Gothic" pitchFamily="34" charset="0"/>
              </a:rPr>
              <a:t>municipality (ISTAT coordinates of capital town) </a:t>
            </a:r>
            <a:r>
              <a:rPr lang="en-GB" sz="2000" dirty="0">
                <a:latin typeface="Century Gothic" pitchFamily="34" charset="0"/>
              </a:rPr>
              <a:t>to the magnitude of the event (M</a:t>
            </a:r>
            <a:r>
              <a:rPr lang="en-GB" sz="2000" baseline="-25000" dirty="0">
                <a:latin typeface="Century Gothic" pitchFamily="34" charset="0"/>
              </a:rPr>
              <a:t>L</a:t>
            </a:r>
            <a:r>
              <a:rPr lang="en-GB" sz="2000" dirty="0">
                <a:latin typeface="Century Gothic" pitchFamily="34" charset="0"/>
              </a:rPr>
              <a:t>, magnitude "Richter") and the distance from the source. </a:t>
            </a:r>
            <a:endParaRPr lang="it-IT" sz="2000" dirty="0">
              <a:latin typeface="Century Gothic" pitchFamily="34" charset="0"/>
            </a:endParaRPr>
          </a:p>
          <a:p>
            <a:pPr eaLnBrk="1" hangingPunct="1">
              <a:buNone/>
            </a:pPr>
            <a:endParaRPr lang="en-GB" sz="2000" dirty="0" smtClean="0">
              <a:latin typeface="Century Gothic" pitchFamily="34" charset="0"/>
            </a:endParaRPr>
          </a:p>
          <a:p>
            <a:pPr eaLnBrk="1" hangingPunct="1">
              <a:buNone/>
            </a:pPr>
            <a:r>
              <a:rPr lang="en-GB" sz="2000" dirty="0" smtClean="0">
                <a:latin typeface="Century Gothic" pitchFamily="34" charset="0"/>
              </a:rPr>
              <a:t>This </a:t>
            </a:r>
            <a:r>
              <a:rPr lang="en-GB" sz="2000" dirty="0">
                <a:latin typeface="Century Gothic" pitchFamily="34" charset="0"/>
              </a:rPr>
              <a:t>equation has been calibrated (</a:t>
            </a:r>
            <a:r>
              <a:rPr lang="en-GB" sz="2000" dirty="0" err="1">
                <a:latin typeface="Century Gothic" pitchFamily="34" charset="0"/>
              </a:rPr>
              <a:t>Bragato</a:t>
            </a:r>
            <a:r>
              <a:rPr lang="en-GB" sz="2000" dirty="0">
                <a:latin typeface="Century Gothic" pitchFamily="34" charset="0"/>
              </a:rPr>
              <a:t> et al, 2011) at the OGS-CRS for the monitored area using a nonparametric regression on data from the CPTI04 (CPTI04, 2004) catalogue for </a:t>
            </a:r>
            <a:r>
              <a:rPr lang="en-GB" sz="2000" dirty="0" err="1">
                <a:latin typeface="Century Gothic" pitchFamily="34" charset="0"/>
              </a:rPr>
              <a:t>northeastern</a:t>
            </a:r>
            <a:r>
              <a:rPr lang="en-GB" sz="2000" dirty="0">
                <a:latin typeface="Century Gothic" pitchFamily="34" charset="0"/>
              </a:rPr>
              <a:t> Italy. </a:t>
            </a:r>
            <a:endParaRPr lang="it-IT" sz="2000" dirty="0">
              <a:latin typeface="Century Gothic" pitchFamily="34" charset="0"/>
            </a:endParaRPr>
          </a:p>
          <a:p>
            <a:pPr eaLnBrk="1" hangingPunct="1">
              <a:buNone/>
            </a:pPr>
            <a:r>
              <a:rPr lang="en-GB" sz="2000" dirty="0">
                <a:latin typeface="Century Gothic" pitchFamily="34" charset="0"/>
              </a:rPr>
              <a:t> </a:t>
            </a:r>
            <a:endParaRPr lang="en-GB" sz="2000" dirty="0">
              <a:latin typeface="Arial" pitchFamily="34" charset="0"/>
            </a:endParaRPr>
          </a:p>
        </p:txBody>
      </p:sp>
      <p:pic>
        <p:nvPicPr>
          <p:cNvPr id="19459" name="Immagine 10" descr="Macintosh HD:Users:Done:Desktop:dpa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92" y="1167521"/>
            <a:ext cx="3780483" cy="37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51449" y="122238"/>
            <a:ext cx="8101034" cy="539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Century Gothic"/>
                <a:ea typeface="+mj-ea"/>
                <a:cs typeface="Century Gothic"/>
              </a:rPr>
              <a:t> </a:t>
            </a:r>
            <a:r>
              <a:rPr lang="en-GB" sz="2400" dirty="0" smtClean="0">
                <a:latin typeface="Century Gothic"/>
                <a:ea typeface="+mj-ea"/>
                <a:cs typeface="Century Gothic"/>
              </a:rPr>
              <a:t>Classification of municipalities after a seismic event</a:t>
            </a:r>
            <a:endParaRPr lang="en-GB" dirty="0"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085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36329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Century Gothic"/>
                <a:ea typeface="+mj-ea"/>
                <a:cs typeface="Century Gothic"/>
              </a:rPr>
              <a:t> </a:t>
            </a:r>
            <a:r>
              <a:rPr lang="en-GB" sz="2400" dirty="0" smtClean="0">
                <a:latin typeface="Century Gothic"/>
                <a:ea typeface="+mj-ea"/>
                <a:cs typeface="Century Gothic"/>
              </a:rPr>
              <a:t>Classification of municipalities and procedure codes</a:t>
            </a:r>
            <a:endParaRPr lang="en-GB" dirty="0">
              <a:latin typeface="Century Gothic"/>
              <a:ea typeface="+mj-ea"/>
              <a:cs typeface="Century Gothic"/>
            </a:endParaRPr>
          </a:p>
        </p:txBody>
      </p:sp>
      <p:sp>
        <p:nvSpPr>
          <p:cNvPr id="8" name="Esplosione 1 51"/>
          <p:cNvSpPr>
            <a:spLocks noChangeArrowheads="1"/>
          </p:cNvSpPr>
          <p:nvPr/>
        </p:nvSpPr>
        <p:spPr bwMode="auto">
          <a:xfrm>
            <a:off x="1415932" y="2303988"/>
            <a:ext cx="2638425" cy="1130300"/>
          </a:xfrm>
          <a:prstGeom prst="irregularSeal1">
            <a:avLst/>
          </a:prstGeom>
          <a:solidFill>
            <a:srgbClr val="FFFFFF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Segoe UI" pitchFamily="34" charset="0"/>
              <a:ea typeface="MS PGothic" pitchFamily="34" charset="-128"/>
            </a:endParaRPr>
          </a:p>
        </p:txBody>
      </p:sp>
      <p:sp>
        <p:nvSpPr>
          <p:cNvPr id="9" name="Esplosione 1 37"/>
          <p:cNvSpPr>
            <a:spLocks noChangeArrowheads="1"/>
          </p:cNvSpPr>
          <p:nvPr/>
        </p:nvSpPr>
        <p:spPr bwMode="auto">
          <a:xfrm>
            <a:off x="1927107" y="829590"/>
            <a:ext cx="2638425" cy="1130300"/>
          </a:xfrm>
          <a:prstGeom prst="irregularSeal1">
            <a:avLst/>
          </a:prstGeom>
          <a:solidFill>
            <a:srgbClr val="FFFF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Segoe UI" pitchFamily="34" charset="0"/>
              <a:ea typeface="MS PGothic" pitchFamily="34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20888" y="1146175"/>
            <a:ext cx="701516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INSTRUMENTAL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(M&lt;2,0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)           AND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LIGHT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(2,0 ≤M&lt;3,0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)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SEISMIC EVENT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MODERATE (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3,0 ≤M&lt;4,5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) SEISMIC EVENT 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STRONG (4,5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≤M≤5,5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MS PGothic" pitchFamily="34" charset="-128"/>
                <a:cs typeface="Arial" pitchFamily="34" charset="0"/>
              </a:rPr>
              <a:t>) SEISMIC EVENT 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2614495" y="1210590"/>
            <a:ext cx="1200150" cy="368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it-IT" sz="1800" b="1" dirty="0">
                <a:solidFill>
                  <a:srgbClr val="FFC000"/>
                </a:solidFill>
                <a:latin typeface="Arial" charset="0"/>
                <a:ea typeface="MS PGothic" pitchFamily="34" charset="-128"/>
                <a:cs typeface="Arial" charset="0"/>
              </a:rPr>
              <a:t>ALFA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954402" y="2597124"/>
            <a:ext cx="1733550" cy="522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it-IT" sz="2800" b="1" dirty="0">
                <a:solidFill>
                  <a:srgbClr val="FB4F2D"/>
                </a:solidFill>
                <a:latin typeface="Arial" charset="0"/>
                <a:ea typeface="MS PGothic" pitchFamily="34" charset="-128"/>
                <a:cs typeface="Arial" charset="0"/>
              </a:rPr>
              <a:t>BRAVO</a:t>
            </a:r>
          </a:p>
        </p:txBody>
      </p:sp>
      <p:sp>
        <p:nvSpPr>
          <p:cNvPr id="14" name="Esplosione 1 52"/>
          <p:cNvSpPr>
            <a:spLocks noChangeArrowheads="1"/>
          </p:cNvSpPr>
          <p:nvPr/>
        </p:nvSpPr>
        <p:spPr bwMode="auto">
          <a:xfrm>
            <a:off x="1039570" y="3322957"/>
            <a:ext cx="3420437" cy="1497539"/>
          </a:xfrm>
          <a:prstGeom prst="irregularSeal1">
            <a:avLst/>
          </a:prstGeom>
          <a:solidFill>
            <a:srgbClr val="FFFF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Segoe UI" pitchFamily="34" charset="0"/>
              <a:ea typeface="MS PGothic" pitchFamily="34" charset="-128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586107" y="3748670"/>
            <a:ext cx="2538412" cy="6461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it-IT" sz="3600" b="1" dirty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CHARLIE</a:t>
            </a:r>
          </a:p>
        </p:txBody>
      </p:sp>
    </p:spTree>
    <p:extLst>
      <p:ext uri="{BB962C8B-B14F-4D97-AF65-F5344CB8AC3E}">
        <p14:creationId xmlns:p14="http://schemas.microsoft.com/office/powerpoint/2010/main" val="32910092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tangolo 5"/>
          <p:cNvSpPr>
            <a:spLocks noChangeArrowheads="1"/>
          </p:cNvSpPr>
          <p:nvPr/>
        </p:nvSpPr>
        <p:spPr bwMode="auto">
          <a:xfrm>
            <a:off x="611494" y="8563"/>
            <a:ext cx="846108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accent1"/>
                </a:solidFill>
                <a:latin typeface="Century Gothic"/>
                <a:ea typeface="+mj-ea"/>
                <a:cs typeface="Century Gothic"/>
              </a:rPr>
              <a:t>General </a:t>
            </a:r>
            <a:r>
              <a:rPr lang="en-GB" sz="2400" dirty="0">
                <a:solidFill>
                  <a:schemeClr val="accent1"/>
                </a:solidFill>
                <a:latin typeface="Century Gothic"/>
                <a:ea typeface="+mj-ea"/>
                <a:cs typeface="Century Gothic"/>
              </a:rPr>
              <a:t>scheme of </a:t>
            </a:r>
            <a:r>
              <a:rPr lang="en-GB" sz="2400" dirty="0" smtClean="0">
                <a:solidFill>
                  <a:schemeClr val="accent1"/>
                </a:solidFill>
                <a:latin typeface="Century Gothic"/>
                <a:ea typeface="+mj-ea"/>
                <a:cs typeface="Century Gothic"/>
              </a:rPr>
              <a:t>procedure for seismic events</a:t>
            </a:r>
            <a:endParaRPr lang="it-IT" sz="2400" dirty="0">
              <a:solidFill>
                <a:schemeClr val="accent1"/>
              </a:solidFill>
              <a:latin typeface="Century Gothic"/>
              <a:ea typeface="+mj-ea"/>
              <a:cs typeface="Century Gothic"/>
            </a:endParaRPr>
          </a:p>
          <a:p>
            <a:endParaRPr lang="en-GB" sz="2000" dirty="0">
              <a:latin typeface="Century Gothic" pitchFamily="34" charset="0"/>
            </a:endParaRPr>
          </a:p>
          <a:p>
            <a:pPr>
              <a:buNone/>
            </a:pPr>
            <a:r>
              <a:rPr lang="en-GB" sz="2000" dirty="0">
                <a:latin typeface="Century Gothic" pitchFamily="34" charset="0"/>
              </a:rPr>
              <a:t>1. the </a:t>
            </a:r>
            <a:r>
              <a:rPr lang="en-GB" sz="2000" b="1" dirty="0">
                <a:latin typeface="Century Gothic" pitchFamily="34" charset="0"/>
              </a:rPr>
              <a:t>SOR</a:t>
            </a:r>
            <a:r>
              <a:rPr lang="en-GB" sz="2000" dirty="0">
                <a:latin typeface="Century Gothic" pitchFamily="34" charset="0"/>
              </a:rPr>
              <a:t> is alerted in real time from </a:t>
            </a:r>
            <a:r>
              <a:rPr lang="en-GB" sz="2000" b="1" dirty="0">
                <a:latin typeface="Century Gothic" pitchFamily="34" charset="0"/>
              </a:rPr>
              <a:t>OGS-CRS</a:t>
            </a:r>
            <a:r>
              <a:rPr lang="en-GB" sz="2000" dirty="0">
                <a:latin typeface="Century Gothic" pitchFamily="34" charset="0"/>
              </a:rPr>
              <a:t>;</a:t>
            </a:r>
            <a:endParaRPr lang="it-IT" sz="2000" dirty="0">
              <a:latin typeface="Century Gothic" pitchFamily="34" charset="0"/>
            </a:endParaRPr>
          </a:p>
          <a:p>
            <a:pPr>
              <a:buNone/>
            </a:pPr>
            <a:r>
              <a:rPr lang="en-GB" sz="2000" dirty="0">
                <a:latin typeface="Century Gothic" pitchFamily="34" charset="0"/>
              </a:rPr>
              <a:t>2. the SOR forward the alarm </a:t>
            </a:r>
            <a:r>
              <a:rPr lang="en-GB" sz="2000" b="1" dirty="0">
                <a:latin typeface="Century Gothic" pitchFamily="34" charset="0"/>
              </a:rPr>
              <a:t>fax</a:t>
            </a:r>
            <a:r>
              <a:rPr lang="en-GB" sz="2000" dirty="0">
                <a:latin typeface="Century Gothic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itchFamily="34" charset="0"/>
              </a:rPr>
              <a:t>(PEC a/o email) </a:t>
            </a:r>
            <a:r>
              <a:rPr lang="en-GB" sz="2000" dirty="0">
                <a:latin typeface="Century Gothic" pitchFamily="34" charset="0"/>
              </a:rPr>
              <a:t>to all the authorities and organizations involved in emergencies activities […] and to the </a:t>
            </a:r>
            <a:r>
              <a:rPr lang="en-GB" sz="2000" b="1" dirty="0">
                <a:solidFill>
                  <a:srgbClr val="FF0000"/>
                </a:solidFill>
                <a:latin typeface="Century Gothic" pitchFamily="34" charset="0"/>
              </a:rPr>
              <a:t>mayors</a:t>
            </a:r>
            <a:r>
              <a:rPr lang="en-GB" sz="2000" dirty="0">
                <a:latin typeface="Century Gothic" pitchFamily="34" charset="0"/>
              </a:rPr>
              <a:t>;</a:t>
            </a:r>
            <a:endParaRPr lang="it-IT" sz="2000" dirty="0">
              <a:latin typeface="Century Gothic" pitchFamily="34" charset="0"/>
            </a:endParaRPr>
          </a:p>
          <a:p>
            <a:pPr>
              <a:buNone/>
            </a:pPr>
            <a:r>
              <a:rPr lang="en-GB" sz="2000" dirty="0">
                <a:latin typeface="Century Gothic" pitchFamily="34" charset="0"/>
              </a:rPr>
              <a:t>3. the mayor, </a:t>
            </a:r>
            <a:r>
              <a:rPr lang="en-GB" sz="2000" b="1" dirty="0" smtClean="0">
                <a:latin typeface="Century Gothic" pitchFamily="34" charset="0"/>
              </a:rPr>
              <a:t>according to </a:t>
            </a:r>
            <a:r>
              <a:rPr lang="en-GB" sz="2000" b="1" dirty="0">
                <a:latin typeface="Century Gothic" pitchFamily="34" charset="0"/>
              </a:rPr>
              <a:t>the kind of </a:t>
            </a:r>
            <a:r>
              <a:rPr lang="en-GB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procedure </a:t>
            </a:r>
            <a:r>
              <a:rPr lang="en-GB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code</a:t>
            </a:r>
            <a:r>
              <a:rPr lang="en-GB" sz="2000" dirty="0">
                <a:latin typeface="Century Gothic" pitchFamily="34" charset="0"/>
              </a:rPr>
              <a:t>, must identify the actions to be implemented according to the procedures.</a:t>
            </a:r>
            <a:endParaRPr lang="it-IT" sz="2000" dirty="0">
              <a:latin typeface="Century Gothic" pitchFamily="34" charset="0"/>
            </a:endParaRPr>
          </a:p>
          <a:p>
            <a:endParaRPr lang="en-GB" dirty="0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1219200" y="4465638"/>
            <a:ext cx="3411538" cy="1817687"/>
          </a:xfrm>
          <a:custGeom>
            <a:avLst/>
            <a:gdLst>
              <a:gd name="T0" fmla="*/ 713214 w 287"/>
              <a:gd name="T1" fmla="*/ 0 h 446"/>
              <a:gd name="T2" fmla="*/ 2698324 w 287"/>
              <a:gd name="T3" fmla="*/ 0 h 446"/>
              <a:gd name="T4" fmla="*/ 3411538 w 287"/>
              <a:gd name="T5" fmla="*/ 260834 h 446"/>
              <a:gd name="T6" fmla="*/ 3411538 w 287"/>
              <a:gd name="T7" fmla="*/ 1556853 h 446"/>
              <a:gd name="T8" fmla="*/ 2698324 w 287"/>
              <a:gd name="T9" fmla="*/ 1817687 h 446"/>
              <a:gd name="T10" fmla="*/ 713214 w 287"/>
              <a:gd name="T11" fmla="*/ 1817687 h 446"/>
              <a:gd name="T12" fmla="*/ 0 w 287"/>
              <a:gd name="T13" fmla="*/ 1556853 h 446"/>
              <a:gd name="T14" fmla="*/ 0 w 287"/>
              <a:gd name="T15" fmla="*/ 260834 h 446"/>
              <a:gd name="T16" fmla="*/ 713214 w 287"/>
              <a:gd name="T17" fmla="*/ 0 h 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7" h="446">
                <a:moveTo>
                  <a:pt x="60" y="0"/>
                </a:moveTo>
                <a:lnTo>
                  <a:pt x="227" y="0"/>
                </a:lnTo>
                <a:cubicBezTo>
                  <a:pt x="260" y="0"/>
                  <a:pt x="287" y="29"/>
                  <a:pt x="287" y="64"/>
                </a:cubicBezTo>
                <a:lnTo>
                  <a:pt x="287" y="382"/>
                </a:lnTo>
                <a:cubicBezTo>
                  <a:pt x="287" y="417"/>
                  <a:pt x="260" y="446"/>
                  <a:pt x="227" y="446"/>
                </a:cubicBezTo>
                <a:lnTo>
                  <a:pt x="60" y="446"/>
                </a:lnTo>
                <a:cubicBezTo>
                  <a:pt x="27" y="446"/>
                  <a:pt x="0" y="417"/>
                  <a:pt x="0" y="382"/>
                </a:cubicBezTo>
                <a:lnTo>
                  <a:pt x="0" y="64"/>
                </a:lnTo>
                <a:cubicBezTo>
                  <a:pt x="0" y="29"/>
                  <a:pt x="27" y="0"/>
                  <a:pt x="60" y="0"/>
                </a:cubicBezTo>
                <a:close/>
              </a:path>
            </a:pathLst>
          </a:custGeom>
          <a:solidFill>
            <a:srgbClr val="FB4F2D">
              <a:alpha val="9294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1174750" y="3241675"/>
            <a:ext cx="3240088" cy="719138"/>
          </a:xfrm>
          <a:custGeom>
            <a:avLst/>
            <a:gdLst>
              <a:gd name="T0" fmla="*/ 240817 w 148"/>
              <a:gd name="T1" fmla="*/ 0 h 166"/>
              <a:gd name="T2" fmla="*/ 2999271 w 148"/>
              <a:gd name="T3" fmla="*/ 0 h 166"/>
              <a:gd name="T4" fmla="*/ 3240088 w 148"/>
              <a:gd name="T5" fmla="*/ 51986 h 166"/>
              <a:gd name="T6" fmla="*/ 3240088 w 148"/>
              <a:gd name="T7" fmla="*/ 667152 h 166"/>
              <a:gd name="T8" fmla="*/ 2999271 w 148"/>
              <a:gd name="T9" fmla="*/ 719138 h 166"/>
              <a:gd name="T10" fmla="*/ 240817 w 148"/>
              <a:gd name="T11" fmla="*/ 719138 h 166"/>
              <a:gd name="T12" fmla="*/ 0 w 148"/>
              <a:gd name="T13" fmla="*/ 667152 h 166"/>
              <a:gd name="T14" fmla="*/ 0 w 148"/>
              <a:gd name="T15" fmla="*/ 51986 h 166"/>
              <a:gd name="T16" fmla="*/ 240817 w 148"/>
              <a:gd name="T17" fmla="*/ 0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8" h="166">
                <a:moveTo>
                  <a:pt x="11" y="0"/>
                </a:moveTo>
                <a:lnTo>
                  <a:pt x="137" y="0"/>
                </a:lnTo>
                <a:cubicBezTo>
                  <a:pt x="143" y="0"/>
                  <a:pt x="148" y="6"/>
                  <a:pt x="148" y="12"/>
                </a:cubicBezTo>
                <a:lnTo>
                  <a:pt x="148" y="154"/>
                </a:lnTo>
                <a:cubicBezTo>
                  <a:pt x="148" y="161"/>
                  <a:pt x="143" y="166"/>
                  <a:pt x="137" y="166"/>
                </a:cubicBezTo>
                <a:lnTo>
                  <a:pt x="11" y="166"/>
                </a:lnTo>
                <a:cubicBezTo>
                  <a:pt x="5" y="166"/>
                  <a:pt x="0" y="161"/>
                  <a:pt x="0" y="154"/>
                </a:cubicBezTo>
                <a:lnTo>
                  <a:pt x="0" y="12"/>
                </a:lnTo>
                <a:cubicBezTo>
                  <a:pt x="0" y="6"/>
                  <a:pt x="5" y="0"/>
                  <a:pt x="11" y="0"/>
                </a:cubicBezTo>
                <a:close/>
              </a:path>
            </a:pathLst>
          </a:custGeom>
          <a:solidFill>
            <a:schemeClr val="accent1">
              <a:alpha val="9294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1271588" y="3313113"/>
            <a:ext cx="3228975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None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CRS - OGS</a:t>
            </a:r>
          </a:p>
          <a:p>
            <a:pPr algn="ctr">
              <a:buNone/>
            </a:pPr>
            <a:r>
              <a:rPr lang="it-IT" sz="800" i="1" dirty="0">
                <a:solidFill>
                  <a:schemeClr val="bg1">
                    <a:lumMod val="75000"/>
                  </a:schemeClr>
                </a:solidFill>
              </a:rPr>
              <a:t>Centro Ricerche Sismologiche </a:t>
            </a:r>
          </a:p>
          <a:p>
            <a:pPr algn="ctr">
              <a:buNone/>
            </a:pPr>
            <a:r>
              <a:rPr lang="it-IT" sz="800" i="1" dirty="0">
                <a:solidFill>
                  <a:schemeClr val="bg1">
                    <a:lumMod val="75000"/>
                  </a:schemeClr>
                </a:solidFill>
              </a:rPr>
              <a:t>Osservatorio Geofisico  Sperimentale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512888" y="4537075"/>
            <a:ext cx="2735262" cy="105413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>
                <a:latin typeface="+mn-lt"/>
                <a:ea typeface="+mn-ea"/>
                <a:cs typeface="Arial" charset="0"/>
              </a:rPr>
              <a:t>PCR - 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b="1" dirty="0">
                <a:latin typeface="+mn-lt"/>
                <a:ea typeface="+mn-ea"/>
                <a:cs typeface="Arial" charset="0"/>
              </a:rPr>
              <a:t>Sala Operativa Regionale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050" b="1" dirty="0">
                <a:latin typeface="+mn-lt"/>
                <a:ea typeface="+mn-ea"/>
                <a:cs typeface="Arial" charset="0"/>
              </a:rPr>
              <a:t>PROTEZIONE CIVILE DELLA REGIONE</a:t>
            </a:r>
          </a:p>
        </p:txBody>
      </p:sp>
      <p:graphicFrame>
        <p:nvGraphicFramePr>
          <p:cNvPr id="21510" name="Object 19"/>
          <p:cNvGraphicFramePr>
            <a:graphicFrameLocks noChangeAspect="1"/>
          </p:cNvGraphicFramePr>
          <p:nvPr/>
        </p:nvGraphicFramePr>
        <p:xfrm>
          <a:off x="1252538" y="3311525"/>
          <a:ext cx="7270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47" name="Document" r:id="rId3" imgW="2234184" imgH="1639824" progId="Word.Document.8">
                  <p:embed/>
                </p:oleObj>
              </mc:Choice>
              <mc:Fallback>
                <p:oleObj name="Document" r:id="rId3" imgW="2234184" imgH="1639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3311525"/>
                        <a:ext cx="7270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12" descr="Logo Protezione Civile FVG 3c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54" y="5589276"/>
            <a:ext cx="57626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04"/>
          <p:cNvSpPr>
            <a:spLocks/>
          </p:cNvSpPr>
          <p:nvPr/>
        </p:nvSpPr>
        <p:spPr bwMode="auto">
          <a:xfrm>
            <a:off x="5113338" y="3241675"/>
            <a:ext cx="2482850" cy="787400"/>
          </a:xfrm>
          <a:custGeom>
            <a:avLst/>
            <a:gdLst>
              <a:gd name="T0" fmla="*/ 291030 w 273"/>
              <a:gd name="T1" fmla="*/ 0 h 332"/>
              <a:gd name="T2" fmla="*/ 2191820 w 273"/>
              <a:gd name="T3" fmla="*/ 0 h 332"/>
              <a:gd name="T4" fmla="*/ 2482850 w 273"/>
              <a:gd name="T5" fmla="*/ 106726 h 332"/>
              <a:gd name="T6" fmla="*/ 2482850 w 273"/>
              <a:gd name="T7" fmla="*/ 680674 h 332"/>
              <a:gd name="T8" fmla="*/ 2191820 w 273"/>
              <a:gd name="T9" fmla="*/ 787400 h 332"/>
              <a:gd name="T10" fmla="*/ 291030 w 273"/>
              <a:gd name="T11" fmla="*/ 787400 h 332"/>
              <a:gd name="T12" fmla="*/ 0 w 273"/>
              <a:gd name="T13" fmla="*/ 680674 h 332"/>
              <a:gd name="T14" fmla="*/ 0 w 273"/>
              <a:gd name="T15" fmla="*/ 106726 h 332"/>
              <a:gd name="T16" fmla="*/ 291030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113338" y="3457575"/>
            <a:ext cx="2460625" cy="4001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Mayor</a:t>
            </a:r>
            <a:endParaRPr lang="it-IT" b="1" dirty="0">
              <a:solidFill>
                <a:srgbClr val="FF000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Freccia a destra con strisce 141"/>
          <p:cNvSpPr/>
          <p:nvPr/>
        </p:nvSpPr>
        <p:spPr bwMode="auto">
          <a:xfrm rot="18366805">
            <a:off x="4498182" y="4074318"/>
            <a:ext cx="425450" cy="309563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18" name="Freeform 104"/>
          <p:cNvSpPr>
            <a:spLocks/>
          </p:cNvSpPr>
          <p:nvPr/>
        </p:nvSpPr>
        <p:spPr bwMode="auto">
          <a:xfrm>
            <a:off x="5112069" y="4973638"/>
            <a:ext cx="2484437" cy="787400"/>
          </a:xfrm>
          <a:custGeom>
            <a:avLst/>
            <a:gdLst>
              <a:gd name="T0" fmla="*/ 291216 w 273"/>
              <a:gd name="T1" fmla="*/ 0 h 332"/>
              <a:gd name="T2" fmla="*/ 2193221 w 273"/>
              <a:gd name="T3" fmla="*/ 0 h 332"/>
              <a:gd name="T4" fmla="*/ 2484437 w 273"/>
              <a:gd name="T5" fmla="*/ 106726 h 332"/>
              <a:gd name="T6" fmla="*/ 2484437 w 273"/>
              <a:gd name="T7" fmla="*/ 680674 h 332"/>
              <a:gd name="T8" fmla="*/ 2193221 w 273"/>
              <a:gd name="T9" fmla="*/ 787400 h 332"/>
              <a:gd name="T10" fmla="*/ 291216 w 273"/>
              <a:gd name="T11" fmla="*/ 787400 h 332"/>
              <a:gd name="T12" fmla="*/ 0 w 273"/>
              <a:gd name="T13" fmla="*/ 680674 h 332"/>
              <a:gd name="T14" fmla="*/ 0 w 273"/>
              <a:gd name="T15" fmla="*/ 106726 h 332"/>
              <a:gd name="T16" fmla="*/ 29121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Freeform 104"/>
          <p:cNvSpPr>
            <a:spLocks/>
          </p:cNvSpPr>
          <p:nvPr/>
        </p:nvSpPr>
        <p:spPr bwMode="auto">
          <a:xfrm>
            <a:off x="5089525" y="5837238"/>
            <a:ext cx="2484438" cy="788987"/>
          </a:xfrm>
          <a:custGeom>
            <a:avLst/>
            <a:gdLst>
              <a:gd name="T0" fmla="*/ 291216 w 273"/>
              <a:gd name="T1" fmla="*/ 0 h 332"/>
              <a:gd name="T2" fmla="*/ 2193222 w 273"/>
              <a:gd name="T3" fmla="*/ 0 h 332"/>
              <a:gd name="T4" fmla="*/ 2484438 w 273"/>
              <a:gd name="T5" fmla="*/ 106941 h 332"/>
              <a:gd name="T6" fmla="*/ 2484438 w 273"/>
              <a:gd name="T7" fmla="*/ 682046 h 332"/>
              <a:gd name="T8" fmla="*/ 2193222 w 273"/>
              <a:gd name="T9" fmla="*/ 788987 h 332"/>
              <a:gd name="T10" fmla="*/ 291216 w 273"/>
              <a:gd name="T11" fmla="*/ 788987 h 332"/>
              <a:gd name="T12" fmla="*/ 0 w 273"/>
              <a:gd name="T13" fmla="*/ 682046 h 332"/>
              <a:gd name="T14" fmla="*/ 0 w 273"/>
              <a:gd name="T15" fmla="*/ 106941 h 332"/>
              <a:gd name="T16" fmla="*/ 29121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Freeform 104"/>
          <p:cNvSpPr>
            <a:spLocks/>
          </p:cNvSpPr>
          <p:nvPr/>
        </p:nvSpPr>
        <p:spPr bwMode="auto">
          <a:xfrm>
            <a:off x="5100638" y="4110038"/>
            <a:ext cx="2484437" cy="787400"/>
          </a:xfrm>
          <a:custGeom>
            <a:avLst/>
            <a:gdLst>
              <a:gd name="T0" fmla="*/ 291216 w 273"/>
              <a:gd name="T1" fmla="*/ 0 h 332"/>
              <a:gd name="T2" fmla="*/ 2193221 w 273"/>
              <a:gd name="T3" fmla="*/ 0 h 332"/>
              <a:gd name="T4" fmla="*/ 2484437 w 273"/>
              <a:gd name="T5" fmla="*/ 106726 h 332"/>
              <a:gd name="T6" fmla="*/ 2484437 w 273"/>
              <a:gd name="T7" fmla="*/ 680674 h 332"/>
              <a:gd name="T8" fmla="*/ 2193221 w 273"/>
              <a:gd name="T9" fmla="*/ 787400 h 332"/>
              <a:gd name="T10" fmla="*/ 291216 w 273"/>
              <a:gd name="T11" fmla="*/ 787400 h 332"/>
              <a:gd name="T12" fmla="*/ 0 w 273"/>
              <a:gd name="T13" fmla="*/ 680674 h 332"/>
              <a:gd name="T14" fmla="*/ 0 w 273"/>
              <a:gd name="T15" fmla="*/ 106726 h 332"/>
              <a:gd name="T16" fmla="*/ 291216 w 273"/>
              <a:gd name="T17" fmla="*/ 0 h 3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3" h="332">
                <a:moveTo>
                  <a:pt x="32" y="0"/>
                </a:moveTo>
                <a:lnTo>
                  <a:pt x="241" y="0"/>
                </a:lnTo>
                <a:cubicBezTo>
                  <a:pt x="258" y="0"/>
                  <a:pt x="273" y="21"/>
                  <a:pt x="273" y="45"/>
                </a:cubicBezTo>
                <a:lnTo>
                  <a:pt x="273" y="287"/>
                </a:lnTo>
                <a:cubicBezTo>
                  <a:pt x="273" y="312"/>
                  <a:pt x="258" y="332"/>
                  <a:pt x="241" y="332"/>
                </a:cubicBezTo>
                <a:lnTo>
                  <a:pt x="32" y="332"/>
                </a:lnTo>
                <a:cubicBezTo>
                  <a:pt x="14" y="332"/>
                  <a:pt x="0" y="312"/>
                  <a:pt x="0" y="287"/>
                </a:cubicBezTo>
                <a:lnTo>
                  <a:pt x="0" y="45"/>
                </a:lnTo>
                <a:cubicBezTo>
                  <a:pt x="0" y="21"/>
                  <a:pt x="14" y="0"/>
                  <a:pt x="32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5113338" y="4240213"/>
            <a:ext cx="2471738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b="1" dirty="0" err="1" smtClean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Civil</a:t>
            </a:r>
            <a:r>
              <a:rPr lang="it-IT" sz="1600" b="1" dirty="0" smtClean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protection</a:t>
            </a:r>
            <a:endParaRPr lang="it-IT" sz="1600" b="1" dirty="0" smtClean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b="1" dirty="0" err="1" smtClean="0">
                <a:solidFill>
                  <a:srgbClr val="FFFFFF"/>
                </a:solidFill>
                <a:latin typeface="+mn-lt"/>
                <a:cs typeface="Arial" charset="0"/>
              </a:rPr>
              <a:t>Municipal</a:t>
            </a:r>
            <a:r>
              <a:rPr lang="it-IT" sz="1600" b="1" dirty="0" smtClean="0">
                <a:solidFill>
                  <a:srgbClr val="FFFFFF"/>
                </a:solidFill>
                <a:latin typeface="+mn-lt"/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FFFFFF"/>
                </a:solidFill>
                <a:latin typeface="+mn-lt"/>
                <a:cs typeface="Arial" charset="0"/>
              </a:rPr>
              <a:t>group</a:t>
            </a:r>
            <a:endParaRPr lang="it-IT" sz="1600" b="1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2" name="Freccia a destra con strisce 43"/>
          <p:cNvSpPr/>
          <p:nvPr/>
        </p:nvSpPr>
        <p:spPr bwMode="auto">
          <a:xfrm>
            <a:off x="4686300" y="4598988"/>
            <a:ext cx="425450" cy="309562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5113339" y="5183188"/>
            <a:ext cx="248316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b="1" dirty="0" err="1" smtClean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Citizens</a:t>
            </a:r>
            <a:endParaRPr lang="it-IT" b="1" dirty="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>
            <a:off x="5100638" y="5949322"/>
            <a:ext cx="2495869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800" b="1" dirty="0">
                <a:latin typeface="Century Gothic"/>
                <a:cs typeface="Century Gothic"/>
              </a:rPr>
              <a:t>relevant building </a:t>
            </a:r>
            <a:endParaRPr lang="en-GB" sz="1800" b="1" dirty="0" smtClean="0">
              <a:latin typeface="Century Gothic"/>
              <a:cs typeface="Century Gothic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800" b="1" dirty="0" smtClean="0">
                <a:latin typeface="Century Gothic"/>
                <a:cs typeface="Century Gothic"/>
              </a:rPr>
              <a:t>security </a:t>
            </a:r>
            <a:r>
              <a:rPr lang="en-GB" sz="1800" b="1" dirty="0">
                <a:latin typeface="Century Gothic"/>
                <a:cs typeface="Century Gothic"/>
              </a:rPr>
              <a:t>operators</a:t>
            </a:r>
            <a:endParaRPr lang="it-IT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25" name="Freccia a destra con strisce 50"/>
          <p:cNvSpPr/>
          <p:nvPr/>
        </p:nvSpPr>
        <p:spPr bwMode="auto">
          <a:xfrm rot="5400000">
            <a:off x="2524919" y="3972719"/>
            <a:ext cx="519112" cy="406400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27" name="Freccia a destra con strisce 54"/>
          <p:cNvSpPr/>
          <p:nvPr/>
        </p:nvSpPr>
        <p:spPr bwMode="auto">
          <a:xfrm>
            <a:off x="4686300" y="5235575"/>
            <a:ext cx="425450" cy="309563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17" name="Freccia a destra con strisce 146"/>
          <p:cNvSpPr/>
          <p:nvPr/>
        </p:nvSpPr>
        <p:spPr bwMode="auto">
          <a:xfrm>
            <a:off x="4686300" y="5878513"/>
            <a:ext cx="425450" cy="309562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53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62" y="0"/>
            <a:ext cx="417671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CasellaDiTesto 1"/>
          <p:cNvSpPr txBox="1">
            <a:spLocks noChangeArrowheads="1"/>
          </p:cNvSpPr>
          <p:nvPr/>
        </p:nvSpPr>
        <p:spPr bwMode="auto">
          <a:xfrm>
            <a:off x="577534" y="312738"/>
            <a:ext cx="4174489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None/>
            </a:pPr>
            <a:r>
              <a:rPr lang="en-GB" sz="1800" dirty="0">
                <a:latin typeface="Century Gothic" pitchFamily="34" charset="0"/>
              </a:rPr>
              <a:t>What drives the whole process is the </a:t>
            </a:r>
            <a:r>
              <a:rPr lang="en-GB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new format of the earthquake notification </a:t>
            </a:r>
            <a:r>
              <a:rPr lang="en-GB" sz="1800" dirty="0">
                <a:latin typeface="Century Gothic" pitchFamily="34" charset="0"/>
              </a:rPr>
              <a:t>sent to […] PCR from […] OGS-CRS. </a:t>
            </a:r>
          </a:p>
          <a:p>
            <a:pPr eaLnBrk="1" hangingPunct="1">
              <a:buNone/>
            </a:pPr>
            <a:r>
              <a:rPr lang="en-GB" sz="1800" dirty="0">
                <a:latin typeface="Century Gothic" pitchFamily="34" charset="0"/>
              </a:rPr>
              <a:t>In case of earthquake PCR forward the alarm fax to all the authorities and organizations involved in emergencies activities [as Prefectures, Fire Brigade (VVF), </a:t>
            </a:r>
            <a:r>
              <a:rPr lang="en-GB" sz="1800" dirty="0" err="1">
                <a:latin typeface="Century Gothic" pitchFamily="34" charset="0"/>
              </a:rPr>
              <a:t>Carabinieri</a:t>
            </a:r>
            <a:r>
              <a:rPr lang="en-GB" sz="1800" dirty="0">
                <a:latin typeface="Century Gothic" pitchFamily="34" charset="0"/>
              </a:rPr>
              <a:t> (CC), etc.] and to the 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mayors of the region </a:t>
            </a:r>
            <a:r>
              <a:rPr lang="en-GB" sz="1800" dirty="0">
                <a:latin typeface="Century Gothic" pitchFamily="34" charset="0"/>
              </a:rPr>
              <a:t>which can find on it, besides the parametric data of the event, a map (and attached full list) with each 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municipal territory labelled by the </a:t>
            </a: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procedure code</a:t>
            </a:r>
            <a:r>
              <a:rPr lang="en-GB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sz="1800" dirty="0">
                <a:latin typeface="Century Gothic" pitchFamily="34" charset="0"/>
              </a:rPr>
              <a:t>to </a:t>
            </a:r>
            <a:r>
              <a:rPr lang="en-GB" sz="1800" dirty="0" smtClean="0">
                <a:latin typeface="Century Gothic" pitchFamily="34" charset="0"/>
              </a:rPr>
              <a:t>activate, calculated </a:t>
            </a:r>
            <a:r>
              <a:rPr lang="en-GB" sz="1800" dirty="0">
                <a:latin typeface="Century Gothic" pitchFamily="34" charset="0"/>
              </a:rPr>
              <a:t>on the basis of a first automatic estimation of the resentment.</a:t>
            </a:r>
            <a:r>
              <a:rPr lang="it-IT" sz="1800" dirty="0">
                <a:latin typeface="Century Gothic" pitchFamily="34" charset="0"/>
              </a:rPr>
              <a:t> </a:t>
            </a:r>
            <a:endParaRPr lang="en-GB" sz="1800" dirty="0">
              <a:latin typeface="Century Gothic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5653088" y="1844675"/>
            <a:ext cx="1655762" cy="3603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en-GB" sz="1400" b="1">
              <a:ln>
                <a:solidFill>
                  <a:srgbClr val="FF0000"/>
                </a:solidFill>
              </a:ln>
              <a:noFill/>
              <a:latin typeface="Segoe U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004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3" descr="AllSisma_comu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31" y="188586"/>
            <a:ext cx="4320552" cy="611395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88405" y="188586"/>
            <a:ext cx="3960505" cy="18665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Century Gothic"/>
                <a:ea typeface="+mj-ea"/>
                <a:cs typeface="Century Gothic"/>
              </a:rPr>
              <a:t> </a:t>
            </a:r>
            <a:r>
              <a:rPr lang="en-GB" sz="2400" dirty="0" smtClean="0">
                <a:latin typeface="Century Gothic"/>
                <a:ea typeface="+mj-ea"/>
                <a:cs typeface="Century Gothic"/>
              </a:rPr>
              <a:t>Summary of procedures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A</a:t>
            </a:r>
            <a:r>
              <a:rPr lang="en-GB" sz="2400" dirty="0" smtClean="0">
                <a:latin typeface="Century Gothic"/>
                <a:ea typeface="+mj-ea"/>
                <a:cs typeface="Century Gothic"/>
              </a:rPr>
              <a:t>,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</a:t>
            </a:r>
            <a:r>
              <a:rPr lang="en-GB" sz="2400" dirty="0" smtClean="0">
                <a:latin typeface="Century Gothic"/>
                <a:ea typeface="+mj-ea"/>
                <a:cs typeface="Century Gothic"/>
              </a:rPr>
              <a:t> and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who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does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what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91767" y="1904327"/>
            <a:ext cx="2460625" cy="36933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Mayor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91517" y="2708908"/>
            <a:ext cx="2471738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Civil</a:t>
            </a:r>
            <a:r>
              <a:rPr lang="it-I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it-IT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protection</a:t>
            </a:r>
            <a:endParaRPr lang="it-IT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Municipal</a:t>
            </a:r>
            <a:r>
              <a:rPr lang="it-IT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it-IT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group</a:t>
            </a:r>
            <a:endParaRPr lang="it-IT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022342" y="5338412"/>
            <a:ext cx="248316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Citizens</a:t>
            </a:r>
            <a:endParaRPr lang="it-IT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679732" y="3516409"/>
            <a:ext cx="2495869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Relevant </a:t>
            </a:r>
            <a:r>
              <a:rPr lang="en-GB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building </a:t>
            </a:r>
            <a:endParaRPr lang="en-GB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security </a:t>
            </a:r>
            <a:r>
              <a:rPr lang="en-GB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operators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8" name="Freccia a destra con strisce 43"/>
          <p:cNvSpPr/>
          <p:nvPr/>
        </p:nvSpPr>
        <p:spPr bwMode="auto">
          <a:xfrm>
            <a:off x="3072020" y="1904327"/>
            <a:ext cx="900115" cy="400109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9" name="Freccia a destra con strisce 54"/>
          <p:cNvSpPr/>
          <p:nvPr/>
        </p:nvSpPr>
        <p:spPr bwMode="auto">
          <a:xfrm>
            <a:off x="3072020" y="2855910"/>
            <a:ext cx="900115" cy="309563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10" name="Freccia a destra con strisce 146"/>
          <p:cNvSpPr/>
          <p:nvPr/>
        </p:nvSpPr>
        <p:spPr bwMode="auto">
          <a:xfrm>
            <a:off x="3072020" y="3682783"/>
            <a:ext cx="900115" cy="323165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sp>
        <p:nvSpPr>
          <p:cNvPr id="11" name="Freccia a destra con strisce 146"/>
          <p:cNvSpPr/>
          <p:nvPr/>
        </p:nvSpPr>
        <p:spPr bwMode="auto">
          <a:xfrm>
            <a:off x="3063577" y="5336952"/>
            <a:ext cx="900115" cy="323165"/>
          </a:xfrm>
          <a:prstGeom prst="striped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defRPr/>
            </a:pPr>
            <a:endParaRPr lang="it-IT" sz="1400" b="1">
              <a:solidFill>
                <a:schemeClr val="accent1"/>
              </a:solidFill>
              <a:latin typeface="Segoe UI" pitchFamily="34" charset="0"/>
              <a:ea typeface="+mn-ea"/>
              <a:cs typeface="Arial" charset="0"/>
            </a:endParaRPr>
          </a:p>
        </p:txBody>
      </p:sp>
      <p:cxnSp>
        <p:nvCxnSpPr>
          <p:cNvPr id="12" name="Connettore 4 11"/>
          <p:cNvCxnSpPr/>
          <p:nvPr/>
        </p:nvCxnSpPr>
        <p:spPr bwMode="auto">
          <a:xfrm flipV="1">
            <a:off x="4080681" y="1448747"/>
            <a:ext cx="1737832" cy="707599"/>
          </a:xfrm>
          <a:prstGeom prst="bentConnector3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 bwMode="auto">
          <a:xfrm>
            <a:off x="5818512" y="1088700"/>
            <a:ext cx="1273809" cy="486062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7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">
      <a:dk1>
        <a:srgbClr val="4D4D4D"/>
      </a:dk1>
      <a:lt1>
        <a:srgbClr val="FFFFFF"/>
      </a:lt1>
      <a:dk2>
        <a:srgbClr val="1B5D9F"/>
      </a:dk2>
      <a:lt2>
        <a:srgbClr val="FF9933"/>
      </a:lt2>
      <a:accent1>
        <a:srgbClr val="FFFF66"/>
      </a:accent1>
      <a:accent2>
        <a:srgbClr val="CC00CC"/>
      </a:accent2>
      <a:accent3>
        <a:srgbClr val="ABB6CD"/>
      </a:accent3>
      <a:accent4>
        <a:srgbClr val="DADADA"/>
      </a:accent4>
      <a:accent5>
        <a:srgbClr val="FFFFB8"/>
      </a:accent5>
      <a:accent6>
        <a:srgbClr val="B900B9"/>
      </a:accent6>
      <a:hlink>
        <a:srgbClr val="A50021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10824</TotalTime>
  <Words>2200</Words>
  <Application>Microsoft Office PowerPoint</Application>
  <PresentationFormat>Presentazione su schermo (4:3)</PresentationFormat>
  <Paragraphs>215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Struttura predefinita</vt:lpstr>
      <vt:lpstr>Document</vt:lpstr>
      <vt:lpstr>REGIONE AUTONOMA FRIULI VENEZIA GIULIA PROTEZIONE CIVILE DELLA REGIONE</vt:lpstr>
      <vt:lpstr>Presentazione standard di PowerPoint</vt:lpstr>
      <vt:lpstr> Municipal Emergencies Plans</vt:lpstr>
      <vt:lpstr> Municipal Emergencies Plans</vt:lpstr>
      <vt:lpstr> Classification of municipalities after a seismic event</vt:lpstr>
      <vt:lpstr> Classification of municipalities and procedure codes</vt:lpstr>
      <vt:lpstr>Presentazione standard di PowerPoint</vt:lpstr>
      <vt:lpstr>Presentazione standard di PowerPoint</vt:lpstr>
      <vt:lpstr> Summary of procedures A, B and C  who does what</vt:lpstr>
      <vt:lpstr>Presentazione standard di PowerPoint</vt:lpstr>
      <vt:lpstr>Presentazione standard di PowerPoint</vt:lpstr>
      <vt:lpstr>Presentazione standard di PowerPoint</vt:lpstr>
      <vt:lpstr>Municipal emergency areas web gis system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NICE - PCR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sindaci</dc:title>
  <dc:creator>Giancarlo Massari</dc:creator>
  <cp:lastModifiedBy>Primiero Aldo</cp:lastModifiedBy>
  <cp:revision>469</cp:revision>
  <dcterms:created xsi:type="dcterms:W3CDTF">2003-09-18T13:03:26Z</dcterms:created>
  <dcterms:modified xsi:type="dcterms:W3CDTF">2013-03-14T07:47:46Z</dcterms:modified>
</cp:coreProperties>
</file>